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1" r:id="rId4"/>
    <p:sldMasterId id="2147484183" r:id="rId5"/>
    <p:sldMasterId id="2147484191" r:id="rId6"/>
  </p:sldMasterIdLst>
  <p:notesMasterIdLst>
    <p:notesMasterId r:id="rId22"/>
  </p:notesMasterIdLst>
  <p:sldIdLst>
    <p:sldId id="816" r:id="rId7"/>
    <p:sldId id="833" r:id="rId8"/>
    <p:sldId id="828" r:id="rId9"/>
    <p:sldId id="832" r:id="rId10"/>
    <p:sldId id="831" r:id="rId11"/>
    <p:sldId id="830" r:id="rId12"/>
    <p:sldId id="829" r:id="rId13"/>
    <p:sldId id="768" r:id="rId14"/>
    <p:sldId id="292" r:id="rId15"/>
    <p:sldId id="769" r:id="rId16"/>
    <p:sldId id="293" r:id="rId17"/>
    <p:sldId id="826" r:id="rId18"/>
    <p:sldId id="825" r:id="rId19"/>
    <p:sldId id="295" r:id="rId20"/>
    <p:sldId id="818" r:id="rId21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5965"/>
    <a:srgbClr val="FF0D0D"/>
    <a:srgbClr val="FF9933"/>
    <a:srgbClr val="8F905E"/>
    <a:srgbClr val="CC8800"/>
    <a:srgbClr val="CC9900"/>
    <a:srgbClr val="FF3B3B"/>
    <a:srgbClr val="B10738"/>
    <a:srgbClr val="3FD40A"/>
    <a:srgbClr val="A40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6702BD-79E3-4270-A491-D30465EE915F}" v="33" dt="2020-06-08T22:09:49.3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87" autoAdjust="0"/>
    <p:restoredTop sz="96395" autoAdjust="0"/>
  </p:normalViewPr>
  <p:slideViewPr>
    <p:cSldViewPr snapToGrid="0">
      <p:cViewPr varScale="1">
        <p:scale>
          <a:sx n="108" d="100"/>
          <a:sy n="108" d="100"/>
        </p:scale>
        <p:origin x="144" y="1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785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015FDF57-5605-4DDF-AAD9-54A98F015D1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1"/>
            <a:ext cx="5608320" cy="3636705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3A2D3694-94C0-471D-BFF3-82D2386CC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06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53A37-4AFA-47F2-96D5-8650EEB288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065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465666" y="1596500"/>
            <a:ext cx="5350934" cy="1409167"/>
          </a:xfrm>
          <a:prstGeom prst="rect">
            <a:avLst/>
          </a:prstGeom>
        </p:spPr>
        <p:txBody>
          <a:bodyPr anchor="ctr"/>
          <a:lstStyle>
            <a:lvl1pPr algn="l">
              <a:defRPr sz="4000" b="1">
                <a:solidFill>
                  <a:srgbClr val="5B677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431426" y="3809778"/>
            <a:ext cx="4449612" cy="196252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rgbClr val="485966"/>
                </a:solidFill>
                <a:latin typeface="+mn-lt"/>
              </a:defRPr>
            </a:lvl1pPr>
            <a:lvl2pPr marL="457200" indent="0">
              <a:buFontTx/>
              <a:buNone/>
              <a:defRPr sz="1600">
                <a:solidFill>
                  <a:srgbClr val="485966"/>
                </a:solidFill>
                <a:latin typeface="+mn-lt"/>
              </a:defRPr>
            </a:lvl2pPr>
            <a:lvl3pPr marL="914400" indent="0">
              <a:buFontTx/>
              <a:buNone/>
              <a:defRPr sz="1600">
                <a:solidFill>
                  <a:srgbClr val="485966"/>
                </a:solidFill>
                <a:latin typeface="+mn-lt"/>
              </a:defRPr>
            </a:lvl3pPr>
            <a:lvl4pPr marL="1371600" indent="0">
              <a:buFontTx/>
              <a:buNone/>
              <a:defRPr sz="1600">
                <a:solidFill>
                  <a:srgbClr val="485966"/>
                </a:solidFill>
                <a:latin typeface="+mn-lt"/>
              </a:defRPr>
            </a:lvl4pPr>
            <a:lvl5pPr marL="1828800" indent="0">
              <a:buFontTx/>
              <a:buNone/>
              <a:defRPr sz="1600">
                <a:solidFill>
                  <a:srgbClr val="485966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481335" y="3365735"/>
            <a:ext cx="2174897" cy="839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4190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15AFD1E-ACC8-49CB-A425-48E3C47BB82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6152" y="758375"/>
            <a:ext cx="11399696" cy="507492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Tx/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0150" indent="-285750">
              <a:buClrTx/>
              <a:buFont typeface="Arial" panose="020B0604020202020204" pitchFamily="34" charset="0"/>
              <a:buChar char="–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Tx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Tx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itle 22">
            <a:extLst>
              <a:ext uri="{FF2B5EF4-FFF2-40B4-BE49-F238E27FC236}">
                <a16:creationId xmlns:a16="http://schemas.microsoft.com/office/drawing/2014/main" id="{D43D6270-8C1E-49C0-839E-6754A1B8C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152" y="69468"/>
            <a:ext cx="11391608" cy="420798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7650151"/>
      </p:ext>
    </p:extLst>
  </p:cSld>
  <p:clrMapOvr>
    <a:masterClrMapping/>
  </p:clrMapOvr>
  <p:transition spd="med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57ABB6-DFAC-D94D-98BB-1440C166C0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9225"/>
            <a:ext cx="2743200" cy="365125"/>
          </a:xfrm>
        </p:spPr>
        <p:txBody>
          <a:bodyPr/>
          <a:lstStyle/>
          <a:p>
            <a:fld id="{2ABA58E1-9075-4A4A-80BF-DDB176A37A86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9023E5-6636-9740-8F8E-2C37D2447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3550" y="6477000"/>
            <a:ext cx="2743200" cy="365125"/>
          </a:xfrm>
        </p:spPr>
        <p:txBody>
          <a:bodyPr/>
          <a:lstStyle/>
          <a:p>
            <a:fld id="{88B21499-CF9A-054A-B371-162880B58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11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4808FC-1A7F-4ED7-AEDE-6A036E83D42A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468C-3921-4A46-A9B9-9A1D756DEC3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0998437" y="0"/>
            <a:ext cx="1193563" cy="811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129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/>
              <a:buNone/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4808FC-1A7F-4ED7-AEDE-6A036E83D42A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468C-3921-4A46-A9B9-9A1D756DEC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0998437" y="0"/>
            <a:ext cx="1193563" cy="811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700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4808FC-1A7F-4ED7-AEDE-6A036E83D42A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468C-3921-4A46-A9B9-9A1D756DEC3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0998437" y="0"/>
            <a:ext cx="1193563" cy="811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209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57ABB6-DFAC-D94D-98BB-1440C166C0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9225"/>
            <a:ext cx="2743200" cy="365125"/>
          </a:xfrm>
        </p:spPr>
        <p:txBody>
          <a:bodyPr/>
          <a:lstStyle/>
          <a:p>
            <a:fld id="{2ABA58E1-9075-4A4A-80BF-DDB176A37A86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9023E5-6636-9740-8F8E-2C37D2447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3550" y="6477000"/>
            <a:ext cx="2743200" cy="365125"/>
          </a:xfrm>
        </p:spPr>
        <p:txBody>
          <a:bodyPr/>
          <a:lstStyle/>
          <a:p>
            <a:fld id="{88B21499-CF9A-054A-B371-162880B58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165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0B16287-9B14-43FE-A1F7-258E46FAF76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863671-CB7C-49D8-A970-1952AC6EB60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53310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465666" y="1596500"/>
            <a:ext cx="5350934" cy="1409167"/>
          </a:xfrm>
          <a:prstGeom prst="rect">
            <a:avLst/>
          </a:prstGeom>
        </p:spPr>
        <p:txBody>
          <a:bodyPr anchor="ctr"/>
          <a:lstStyle>
            <a:lvl1pPr algn="l">
              <a:defRPr sz="4000" b="1">
                <a:solidFill>
                  <a:srgbClr val="5B677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431426" y="3809778"/>
            <a:ext cx="4449612" cy="196252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rgbClr val="485966"/>
                </a:solidFill>
                <a:latin typeface="+mn-lt"/>
              </a:defRPr>
            </a:lvl1pPr>
            <a:lvl2pPr marL="457200" indent="0">
              <a:buFontTx/>
              <a:buNone/>
              <a:defRPr sz="1600">
                <a:solidFill>
                  <a:srgbClr val="485966"/>
                </a:solidFill>
                <a:latin typeface="+mn-lt"/>
              </a:defRPr>
            </a:lvl2pPr>
            <a:lvl3pPr marL="914400" indent="0">
              <a:buFontTx/>
              <a:buNone/>
              <a:defRPr sz="1600">
                <a:solidFill>
                  <a:srgbClr val="485966"/>
                </a:solidFill>
                <a:latin typeface="+mn-lt"/>
              </a:defRPr>
            </a:lvl3pPr>
            <a:lvl4pPr marL="1371600" indent="0">
              <a:buFontTx/>
              <a:buNone/>
              <a:defRPr sz="1600">
                <a:solidFill>
                  <a:srgbClr val="485966"/>
                </a:solidFill>
                <a:latin typeface="+mn-lt"/>
              </a:defRPr>
            </a:lvl4pPr>
            <a:lvl5pPr marL="1828800" indent="0">
              <a:buFontTx/>
              <a:buNone/>
              <a:defRPr sz="1600">
                <a:solidFill>
                  <a:srgbClr val="485966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481335" y="3365735"/>
            <a:ext cx="2174897" cy="839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0081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15AFD1E-ACC8-49CB-A425-48E3C47BB82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6152" y="758375"/>
            <a:ext cx="11399696" cy="507492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Tx/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0150" indent="-285750">
              <a:buClrTx/>
              <a:buFont typeface="Arial" panose="020B0604020202020204" pitchFamily="34" charset="0"/>
              <a:buChar char="–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Tx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Tx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itle 22">
            <a:extLst>
              <a:ext uri="{FF2B5EF4-FFF2-40B4-BE49-F238E27FC236}">
                <a16:creationId xmlns:a16="http://schemas.microsoft.com/office/drawing/2014/main" id="{D43D6270-8C1E-49C0-839E-6754A1B8C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152" y="69468"/>
            <a:ext cx="11391608" cy="420798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5399070"/>
      </p:ext>
    </p:extLst>
  </p:cSld>
  <p:clrMapOvr>
    <a:masterClrMapping/>
  </p:clrMapOvr>
  <p:transition spd="med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4808FC-1A7F-4ED7-AEDE-6A036E83D42A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468C-3921-4A46-A9B9-9A1D756DEC3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998437" y="0"/>
            <a:ext cx="1193563" cy="811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012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/>
              <a:buNone/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4808FC-1A7F-4ED7-AEDE-6A036E83D42A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468C-3921-4A46-A9B9-9A1D756DEC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998437" y="0"/>
            <a:ext cx="1193563" cy="811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528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4808FC-1A7F-4ED7-AEDE-6A036E83D42A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1468C-3921-4A46-A9B9-9A1D756DEC3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998437" y="0"/>
            <a:ext cx="1193563" cy="811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096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57ABB6-DFAC-D94D-98BB-1440C166C0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9225"/>
            <a:ext cx="2743200" cy="365125"/>
          </a:xfrm>
        </p:spPr>
        <p:txBody>
          <a:bodyPr/>
          <a:lstStyle/>
          <a:p>
            <a:fld id="{2ABA58E1-9075-4A4A-80BF-DDB176A37A86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9023E5-6636-9740-8F8E-2C37D2447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3550" y="6477000"/>
            <a:ext cx="2743200" cy="365125"/>
          </a:xfrm>
        </p:spPr>
        <p:txBody>
          <a:bodyPr/>
          <a:lstStyle/>
          <a:p>
            <a:fld id="{88B21499-CF9A-054A-B371-162880B58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311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0B16287-9B14-43FE-A1F7-258E46FAF76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863671-CB7C-49D8-A970-1952AC6EB60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048740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465666" y="1596500"/>
            <a:ext cx="5350934" cy="1409167"/>
          </a:xfrm>
          <a:prstGeom prst="rect">
            <a:avLst/>
          </a:prstGeom>
        </p:spPr>
        <p:txBody>
          <a:bodyPr anchor="ctr"/>
          <a:lstStyle>
            <a:lvl1pPr algn="l">
              <a:defRPr sz="4000" b="1">
                <a:solidFill>
                  <a:srgbClr val="5B677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431426" y="3809778"/>
            <a:ext cx="4449612" cy="196252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rgbClr val="485966"/>
                </a:solidFill>
                <a:latin typeface="+mn-lt"/>
              </a:defRPr>
            </a:lvl1pPr>
            <a:lvl2pPr marL="457200" indent="0">
              <a:buFontTx/>
              <a:buNone/>
              <a:defRPr sz="1600">
                <a:solidFill>
                  <a:srgbClr val="485966"/>
                </a:solidFill>
                <a:latin typeface="+mn-lt"/>
              </a:defRPr>
            </a:lvl2pPr>
            <a:lvl3pPr marL="914400" indent="0">
              <a:buFontTx/>
              <a:buNone/>
              <a:defRPr sz="1600">
                <a:solidFill>
                  <a:srgbClr val="485966"/>
                </a:solidFill>
                <a:latin typeface="+mn-lt"/>
              </a:defRPr>
            </a:lvl3pPr>
            <a:lvl4pPr marL="1371600" indent="0">
              <a:buFontTx/>
              <a:buNone/>
              <a:defRPr sz="1600">
                <a:solidFill>
                  <a:srgbClr val="485966"/>
                </a:solidFill>
                <a:latin typeface="+mn-lt"/>
              </a:defRPr>
            </a:lvl4pPr>
            <a:lvl5pPr marL="1828800" indent="0">
              <a:buFontTx/>
              <a:buNone/>
              <a:defRPr sz="1600">
                <a:solidFill>
                  <a:srgbClr val="485966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/>
          <p:cNvSpPr/>
          <p:nvPr/>
        </p:nvSpPr>
        <p:spPr>
          <a:xfrm>
            <a:off x="481335" y="3365735"/>
            <a:ext cx="2174897" cy="839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872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15AFD1E-ACC8-49CB-A425-48E3C47BB82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6152" y="758375"/>
            <a:ext cx="11399696" cy="507492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Tx/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0150" indent="-285750">
              <a:buClrTx/>
              <a:buFont typeface="Arial" panose="020B0604020202020204" pitchFamily="34" charset="0"/>
              <a:buChar char="–"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Tx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Tx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itle 22">
            <a:extLst>
              <a:ext uri="{FF2B5EF4-FFF2-40B4-BE49-F238E27FC236}">
                <a16:creationId xmlns:a16="http://schemas.microsoft.com/office/drawing/2014/main" id="{D43D6270-8C1E-49C0-839E-6754A1B8C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152" y="69468"/>
            <a:ext cx="11391608" cy="420798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6713438"/>
      </p:ext>
    </p:extLst>
  </p:cSld>
  <p:clrMapOvr>
    <a:masterClrMapping/>
  </p:clrMapOvr>
  <p:transition spd="med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ags" Target="../tags/tag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/>
        </p:nvCxnSpPr>
        <p:spPr>
          <a:xfrm>
            <a:off x="364212" y="457147"/>
            <a:ext cx="11493257" cy="0"/>
          </a:xfrm>
          <a:prstGeom prst="line">
            <a:avLst/>
          </a:prstGeom>
          <a:ln>
            <a:solidFill>
              <a:srgbClr val="485966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58021" y="109491"/>
            <a:ext cx="278108" cy="2781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4835" y="6343208"/>
            <a:ext cx="1378188" cy="19570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325100" y="6541118"/>
            <a:ext cx="152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kern="1200" dirty="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Proprietary and Confidential</a:t>
            </a:r>
            <a:endParaRPr lang="en-US" sz="8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5"/>
    </p:custDataLst>
    <p:extLst>
      <p:ext uri="{BB962C8B-B14F-4D97-AF65-F5344CB8AC3E}">
        <p14:creationId xmlns:p14="http://schemas.microsoft.com/office/powerpoint/2010/main" val="573954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0" r:id="rId1"/>
    <p:sldLayoutId id="2147483788" r:id="rId2"/>
    <p:sldLayoutId id="2147484199" r:id="rId3"/>
  </p:sldLayoutIdLst>
  <p:transition spd="med">
    <p:push dir="u"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88">
          <p15:clr>
            <a:srgbClr val="F26B43"/>
          </p15:clr>
        </p15:guide>
        <p15:guide id="4" pos="739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421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5B6770"/>
                </a:solidFill>
              </a:rPr>
              <a:t>Page</a:t>
            </a:r>
            <a:r>
              <a:rPr lang="en-US"/>
              <a:t> </a:t>
            </a:r>
            <a:r>
              <a:rPr lang="en-US">
                <a:solidFill>
                  <a:srgbClr val="EE2E23"/>
                </a:solidFill>
              </a:rPr>
              <a:t>|</a:t>
            </a:r>
            <a:r>
              <a:rPr lang="en-US"/>
              <a:t> </a:t>
            </a:r>
            <a:fld id="{22E1B0F7-5CC2-1E4F-B847-145720F50DFB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457147"/>
            <a:ext cx="11278929" cy="0"/>
          </a:xfrm>
          <a:prstGeom prst="line">
            <a:avLst/>
          </a:prstGeom>
          <a:ln>
            <a:solidFill>
              <a:srgbClr val="485966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58021" y="109491"/>
            <a:ext cx="278108" cy="2781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5189" y="6288869"/>
            <a:ext cx="1070465" cy="4326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2D27F6-EC84-4EC4-A193-84428BE3B252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006881" y="6495768"/>
            <a:ext cx="907495" cy="20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256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4" r:id="rId1"/>
    <p:sldLayoutId id="2147484185" r:id="rId2"/>
    <p:sldLayoutId id="2147484186" r:id="rId3"/>
    <p:sldLayoutId id="2147484187" r:id="rId4"/>
    <p:sldLayoutId id="2147484188" r:id="rId5"/>
    <p:sldLayoutId id="2147484189" r:id="rId6"/>
    <p:sldLayoutId id="2147484190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88">
          <p15:clr>
            <a:srgbClr val="F26B43"/>
          </p15:clr>
        </p15:guide>
        <p15:guide id="4" pos="739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421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5B6770"/>
                </a:solidFill>
              </a:rPr>
              <a:t>Page</a:t>
            </a:r>
            <a:r>
              <a:rPr lang="en-US"/>
              <a:t> </a:t>
            </a:r>
            <a:r>
              <a:rPr lang="en-US">
                <a:solidFill>
                  <a:srgbClr val="EE2E23"/>
                </a:solidFill>
              </a:rPr>
              <a:t>|</a:t>
            </a:r>
            <a:r>
              <a:rPr lang="en-US"/>
              <a:t> </a:t>
            </a:r>
            <a:fld id="{22E1B0F7-5CC2-1E4F-B847-145720F50DFB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457147"/>
            <a:ext cx="11278929" cy="0"/>
          </a:xfrm>
          <a:prstGeom prst="line">
            <a:avLst/>
          </a:prstGeom>
          <a:ln>
            <a:solidFill>
              <a:srgbClr val="485966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58021" y="109491"/>
            <a:ext cx="278108" cy="2781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5189" y="6288869"/>
            <a:ext cx="1070465" cy="4326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2D27F6-EC84-4EC4-A193-84428BE3B25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06881" y="6495768"/>
            <a:ext cx="907495" cy="20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04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2" r:id="rId1"/>
    <p:sldLayoutId id="2147484193" r:id="rId2"/>
    <p:sldLayoutId id="2147484194" r:id="rId3"/>
    <p:sldLayoutId id="2147484195" r:id="rId4"/>
    <p:sldLayoutId id="2147484196" r:id="rId5"/>
    <p:sldLayoutId id="2147484197" r:id="rId6"/>
    <p:sldLayoutId id="2147484198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88">
          <p15:clr>
            <a:srgbClr val="F26B43"/>
          </p15:clr>
        </p15:guide>
        <p15:guide id="4" pos="739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0.png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19.png"/><Relationship Id="rId4" Type="http://schemas.openxmlformats.org/officeDocument/2006/relationships/image" Target="../media/image24.tiff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22.png"/><Relationship Id="rId5" Type="http://schemas.openxmlformats.org/officeDocument/2006/relationships/image" Target="../media/image30.png"/><Relationship Id="rId4" Type="http://schemas.openxmlformats.org/officeDocument/2006/relationships/image" Target="../media/image24.tiff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401370" y="2300466"/>
            <a:ext cx="5350934" cy="1409167"/>
          </a:xfrm>
        </p:spPr>
        <p:txBody>
          <a:bodyPr/>
          <a:lstStyle/>
          <a:p>
            <a:r>
              <a:rPr lang="en-US" kern="0" dirty="0" err="1">
                <a:solidFill>
                  <a:schemeClr val="tx2">
                    <a:lumMod val="65000"/>
                    <a:lumOff val="35000"/>
                  </a:schemeClr>
                </a:solidFill>
                <a:ea typeface="+mn-ea"/>
                <a:cs typeface="Arial"/>
              </a:rPr>
              <a:t>HMAO</a:t>
            </a:r>
            <a:r>
              <a:rPr lang="en-US" sz="3600" kern="0" baseline="30000" dirty="0">
                <a:solidFill>
                  <a:schemeClr val="tx2">
                    <a:lumMod val="65000"/>
                    <a:lumOff val="35000"/>
                  </a:schemeClr>
                </a:solidFill>
                <a:ea typeface="+mn-ea"/>
                <a:cs typeface="Arial"/>
              </a:rPr>
              <a:t>™</a:t>
            </a:r>
            <a:r>
              <a:rPr lang="en-US" kern="0" dirty="0">
                <a:solidFill>
                  <a:schemeClr val="tx2">
                    <a:lumMod val="65000"/>
                    <a:lumOff val="35000"/>
                  </a:schemeClr>
                </a:solidFill>
                <a:ea typeface="+mn-ea"/>
                <a:cs typeface="Arial"/>
              </a:rPr>
              <a:t> LED IV</a:t>
            </a:r>
            <a:endParaRPr lang="en-US" sz="4000" kern="0" dirty="0">
              <a:solidFill>
                <a:schemeClr val="tx2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98A81F-D86D-4076-96F9-9EA4B7F6F669}"/>
              </a:ext>
            </a:extLst>
          </p:cNvPr>
          <p:cNvSpPr txBox="1"/>
          <p:nvPr/>
        </p:nvSpPr>
        <p:spPr>
          <a:xfrm>
            <a:off x="401370" y="3584730"/>
            <a:ext cx="417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HMLED4 Roadway &amp; Area Lighting</a:t>
            </a:r>
          </a:p>
        </p:txBody>
      </p:sp>
      <p:pic>
        <p:nvPicPr>
          <p:cNvPr id="14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655D3F1E-87CA-4865-8B36-D88969B57F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140" y="709024"/>
            <a:ext cx="2998938" cy="121196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35C5B4A-B25D-4C25-A951-9A10A381BD8D}"/>
              </a:ext>
            </a:extLst>
          </p:cNvPr>
          <p:cNvSpPr/>
          <p:nvPr/>
        </p:nvSpPr>
        <p:spPr>
          <a:xfrm>
            <a:off x="401370" y="329542"/>
            <a:ext cx="4836455" cy="1853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7209B7-DA10-4563-B083-63C23958C1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4015" y="0"/>
            <a:ext cx="7357985" cy="6858000"/>
          </a:xfrm>
          <a:prstGeom prst="rect">
            <a:avLst/>
          </a:prstGeom>
        </p:spPr>
      </p:pic>
      <p:pic>
        <p:nvPicPr>
          <p:cNvPr id="10" name="Picture 9" descr="A picture containing cake, indoor, sitting, table&#10;&#10;Description automatically generated">
            <a:extLst>
              <a:ext uri="{FF2B5EF4-FFF2-40B4-BE49-F238E27FC236}">
                <a16:creationId xmlns:a16="http://schemas.microsoft.com/office/drawing/2014/main" id="{788DFAF4-3D96-4911-96FF-122BBDA519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69" y="4221450"/>
            <a:ext cx="4358373" cy="2222770"/>
          </a:xfrm>
          <a:prstGeom prst="rect">
            <a:avLst/>
          </a:prstGeom>
        </p:spPr>
      </p:pic>
      <p:pic>
        <p:nvPicPr>
          <p:cNvPr id="4" name="Picture 3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38988C58-75EE-4A5A-92BB-1909F30263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3177" y="5570428"/>
            <a:ext cx="583814" cy="64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114386"/>
      </p:ext>
    </p:extLst>
  </p:cSld>
  <p:clrMapOvr>
    <a:masterClrMapping/>
  </p:clrMapOvr>
  <p:transition spd="slow"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BC4EC7C7-1773-48E7-8933-3AD4FBC74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52" y="1095727"/>
            <a:ext cx="11399696" cy="5074920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ClrTx/>
              <a:buSzPct val="115000"/>
              <a:buBlip>
                <a:blip r:embed="rId2"/>
              </a:buBlip>
              <a:defRPr/>
            </a:pPr>
            <a:r>
              <a:rPr lang="en-US" dirty="0">
                <a:solidFill>
                  <a:srgbClr val="476279"/>
                </a:solidFill>
                <a:latin typeface="Century Gothic"/>
              </a:rPr>
              <a:t>Port Container Facilities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Tx/>
              <a:buSzPct val="115000"/>
              <a:buBlip>
                <a:blip r:embed="rId2"/>
              </a:buBlip>
              <a:defRPr/>
            </a:pPr>
            <a:r>
              <a:rPr lang="en-US" dirty="0">
                <a:solidFill>
                  <a:srgbClr val="476279"/>
                </a:solidFill>
                <a:latin typeface="Century Gothic"/>
              </a:rPr>
              <a:t>Highways and Interchanges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Tx/>
              <a:buSzPct val="115000"/>
              <a:buBlip>
                <a:blip r:embed="rId2"/>
              </a:buBlip>
              <a:defRPr/>
            </a:pPr>
            <a:r>
              <a:rPr lang="en-US" dirty="0">
                <a:solidFill>
                  <a:srgbClr val="476279"/>
                </a:solidFill>
                <a:latin typeface="Century Gothic"/>
              </a:rPr>
              <a:t>Rail Yards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Tx/>
              <a:buSzPct val="115000"/>
              <a:buBlip>
                <a:blip r:embed="rId2"/>
              </a:buBlip>
              <a:defRPr/>
            </a:pPr>
            <a:r>
              <a:rPr lang="en-US" dirty="0">
                <a:solidFill>
                  <a:srgbClr val="476279"/>
                </a:solidFill>
                <a:latin typeface="Century Gothic"/>
              </a:rPr>
              <a:t>Correctional Facilities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Tx/>
              <a:buSzPct val="115000"/>
              <a:buBlip>
                <a:blip r:embed="rId2"/>
              </a:buBlip>
              <a:defRPr/>
            </a:pPr>
            <a:r>
              <a:rPr lang="en-US" dirty="0">
                <a:solidFill>
                  <a:srgbClr val="476279"/>
                </a:solidFill>
                <a:latin typeface="Century Gothic"/>
              </a:rPr>
              <a:t>Large Area Industrial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Tx/>
              <a:buSzPct val="115000"/>
              <a:buBlip>
                <a:blip r:embed="rId2"/>
              </a:buBlip>
              <a:defRPr/>
            </a:pPr>
            <a:r>
              <a:rPr lang="en-US" dirty="0">
                <a:solidFill>
                  <a:srgbClr val="476279"/>
                </a:solidFill>
                <a:latin typeface="Century Gothic"/>
              </a:rPr>
              <a:t>Wastewater Treatment Plants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Tx/>
              <a:buSzPct val="115000"/>
              <a:buBlip>
                <a:blip r:embed="rId2"/>
              </a:buBlip>
              <a:defRPr/>
            </a:pPr>
            <a:r>
              <a:rPr lang="en-US" dirty="0">
                <a:solidFill>
                  <a:srgbClr val="476279"/>
                </a:solidFill>
                <a:latin typeface="Century Gothic"/>
              </a:rPr>
              <a:t>Airports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Tx/>
              <a:buSzPct val="115000"/>
              <a:buBlip>
                <a:blip r:embed="rId2"/>
              </a:buBlip>
              <a:defRPr/>
            </a:pPr>
            <a:r>
              <a:rPr lang="en-US" dirty="0">
                <a:solidFill>
                  <a:srgbClr val="476279"/>
                </a:solidFill>
                <a:latin typeface="Century Gothic"/>
              </a:rPr>
              <a:t>Toll Plazas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Tx/>
              <a:buSzPct val="115000"/>
              <a:buBlip>
                <a:blip r:embed="rId2"/>
              </a:buBlip>
              <a:defRPr/>
            </a:pPr>
            <a:r>
              <a:rPr lang="en-US" dirty="0">
                <a:solidFill>
                  <a:srgbClr val="476279"/>
                </a:solidFill>
                <a:latin typeface="Century Gothic"/>
              </a:rPr>
              <a:t>Truck Stops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Tx/>
              <a:buSzPct val="115000"/>
              <a:buBlip>
                <a:blip r:embed="rId2"/>
              </a:buBlip>
              <a:defRPr/>
            </a:pPr>
            <a:r>
              <a:rPr lang="en-US" dirty="0">
                <a:solidFill>
                  <a:srgbClr val="476279"/>
                </a:solidFill>
                <a:latin typeface="Century Gothic"/>
              </a:rPr>
              <a:t>Security Lighting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D2E8228-140D-4AFC-A637-6077A4981D2A}"/>
              </a:ext>
            </a:extLst>
          </p:cNvPr>
          <p:cNvGrpSpPr/>
          <p:nvPr/>
        </p:nvGrpSpPr>
        <p:grpSpPr>
          <a:xfrm>
            <a:off x="4880888" y="1095727"/>
            <a:ext cx="6906872" cy="4736064"/>
            <a:chOff x="4775544" y="655185"/>
            <a:chExt cx="7569730" cy="519058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C6E910A-CB44-489E-96F9-C8C466F5D5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334"/>
            <a:stretch/>
          </p:blipFill>
          <p:spPr>
            <a:xfrm>
              <a:off x="4775544" y="655185"/>
              <a:ext cx="3734063" cy="260153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D4B8E5E-5278-44DA-81DF-F5639A6C0C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510"/>
            <a:stretch/>
          </p:blipFill>
          <p:spPr>
            <a:xfrm>
              <a:off x="4775544" y="3359908"/>
              <a:ext cx="3734063" cy="246831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E4AA878-894D-404E-91A2-E170C5A19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11212" y="655185"/>
              <a:ext cx="3734062" cy="2601533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DFF704F-BC5C-4298-8339-8BE5822B18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6762"/>
            <a:stretch/>
          </p:blipFill>
          <p:spPr>
            <a:xfrm>
              <a:off x="8611210" y="3359908"/>
              <a:ext cx="3734064" cy="2485865"/>
            </a:xfrm>
            <a:prstGeom prst="rect">
              <a:avLst/>
            </a:prstGeom>
          </p:spPr>
        </p:pic>
      </p:grpSp>
      <p:sp>
        <p:nvSpPr>
          <p:cNvPr id="18" name="Title 2">
            <a:extLst>
              <a:ext uri="{FF2B5EF4-FFF2-40B4-BE49-F238E27FC236}">
                <a16:creationId xmlns:a16="http://schemas.microsoft.com/office/drawing/2014/main" id="{859D3983-B413-44FB-9D96-06DC27B4D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196" y="-26069"/>
            <a:ext cx="11391608" cy="584775"/>
          </a:xfr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b="0" dirty="0">
                <a:solidFill>
                  <a:srgbClr val="475965"/>
                </a:solidFill>
                <a:latin typeface="+mn-lt"/>
                <a:ea typeface="+mn-ea"/>
                <a:cs typeface="+mn-cs"/>
              </a:rPr>
              <a:t>HMLED4: Applications</a:t>
            </a:r>
          </a:p>
        </p:txBody>
      </p:sp>
    </p:spTree>
    <p:extLst>
      <p:ext uri="{BB962C8B-B14F-4D97-AF65-F5344CB8AC3E}">
        <p14:creationId xmlns:p14="http://schemas.microsoft.com/office/powerpoint/2010/main" val="2681294422"/>
      </p:ext>
    </p:extLst>
  </p:cSld>
  <p:clrMapOvr>
    <a:masterClrMapping/>
  </p:clrMapOvr>
  <p:transition spd="med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360F3E-8B68-4EBC-9DA5-5A2944EAD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196" y="-26069"/>
            <a:ext cx="11391608" cy="584775"/>
          </a:xfr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b="0" dirty="0">
                <a:solidFill>
                  <a:srgbClr val="475965"/>
                </a:solidFill>
                <a:latin typeface="+mn-lt"/>
                <a:ea typeface="+mn-ea"/>
                <a:cs typeface="+mn-cs"/>
              </a:rPr>
              <a:t>HMLED4</a:t>
            </a:r>
            <a:r>
              <a:rPr lang="en-US" sz="3200" b="0" dirty="0">
                <a:latin typeface="+mn-lt"/>
                <a:ea typeface="+mn-ea"/>
                <a:cs typeface="+mn-cs"/>
              </a:rPr>
              <a:t>: C</a:t>
            </a:r>
            <a:r>
              <a:rPr lang="en-US" sz="3200" b="0" dirty="0">
                <a:solidFill>
                  <a:srgbClr val="475965"/>
                </a:solidFill>
                <a:latin typeface="+mn-lt"/>
                <a:ea typeface="+mn-ea"/>
                <a:cs typeface="+mn-cs"/>
              </a:rPr>
              <a:t>ore</a:t>
            </a:r>
            <a:r>
              <a:rPr lang="en-US" sz="3200" b="0" dirty="0">
                <a:latin typeface="+mn-lt"/>
                <a:ea typeface="+mn-ea"/>
                <a:cs typeface="+mn-cs"/>
              </a:rPr>
              <a:t> Benefits</a:t>
            </a:r>
          </a:p>
        </p:txBody>
      </p:sp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5092B5F7-0D37-4044-A245-F83B0821E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218" y="996184"/>
            <a:ext cx="9529873" cy="4705833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15000"/>
              <a:buBlip>
                <a:blip r:embed="rId2"/>
              </a:buBlip>
              <a:defRPr/>
            </a:pPr>
            <a:r>
              <a:rPr lang="en-US" dirty="0">
                <a:solidFill>
                  <a:srgbClr val="476279"/>
                </a:solidFill>
                <a:latin typeface="Century Gothic"/>
              </a:rPr>
              <a:t>True 1000+ watt HPS high mast replacement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15000"/>
              <a:buBlip>
                <a:blip r:embed="rId2"/>
              </a:buBlip>
              <a:defRPr/>
            </a:pPr>
            <a:r>
              <a:rPr lang="en-US" dirty="0">
                <a:solidFill>
                  <a:srgbClr val="476279"/>
                </a:solidFill>
                <a:latin typeface="Century Gothic"/>
              </a:rPr>
              <a:t>High lumen packages may allow for luminaire reduction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15000"/>
              <a:buBlip>
                <a:blip r:embed="rId2"/>
              </a:buBlip>
              <a:defRPr/>
            </a:pPr>
            <a:r>
              <a:rPr lang="en-US" dirty="0">
                <a:solidFill>
                  <a:srgbClr val="476279"/>
                </a:solidFill>
                <a:latin typeface="Century Gothic"/>
              </a:rPr>
              <a:t>Highest efficacy high-mast luminaire on market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15000"/>
              <a:buBlip>
                <a:blip r:embed="rId2"/>
              </a:buBlip>
              <a:defRPr/>
            </a:pPr>
            <a:r>
              <a:rPr lang="en-US" dirty="0">
                <a:solidFill>
                  <a:srgbClr val="476279"/>
                </a:solidFill>
                <a:latin typeface="Century Gothic"/>
              </a:rPr>
              <a:t>Precision glass optics for both area and roadway applications </a:t>
            </a:r>
            <a:br>
              <a:rPr lang="en-US" dirty="0">
                <a:solidFill>
                  <a:srgbClr val="476279"/>
                </a:solidFill>
                <a:latin typeface="Century Gothic"/>
              </a:rPr>
            </a:br>
            <a:r>
              <a:rPr lang="en-US" dirty="0">
                <a:solidFill>
                  <a:srgbClr val="476279"/>
                </a:solidFill>
                <a:latin typeface="Century Gothic"/>
              </a:rPr>
              <a:t>provide high application efficacy, uniformity, and glare control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15000"/>
              <a:buBlip>
                <a:blip r:embed="rId2"/>
              </a:buBlip>
              <a:defRPr/>
            </a:pPr>
            <a:r>
              <a:rPr lang="en-US" dirty="0">
                <a:solidFill>
                  <a:srgbClr val="476279"/>
                </a:solidFill>
                <a:latin typeface="Century Gothic"/>
              </a:rPr>
              <a:t>Robust mechanical design “best-in-class” for high mast market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15000"/>
              <a:defRPr/>
            </a:pPr>
            <a:r>
              <a:rPr lang="en-US" sz="1600" dirty="0">
                <a:solidFill>
                  <a:srgbClr val="476279"/>
                </a:solidFill>
                <a:latin typeface="Century Gothic"/>
              </a:rPr>
              <a:t>3G Rated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15000"/>
              <a:defRPr/>
            </a:pPr>
            <a:r>
              <a:rPr lang="en-US" sz="1600" dirty="0">
                <a:solidFill>
                  <a:srgbClr val="476279"/>
                </a:solidFill>
                <a:latin typeface="Century Gothic"/>
              </a:rPr>
              <a:t>IP66 Optics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15000"/>
              <a:defRPr/>
            </a:pPr>
            <a:r>
              <a:rPr lang="en-US" sz="1600" dirty="0">
                <a:solidFill>
                  <a:srgbClr val="476279"/>
                </a:solidFill>
                <a:latin typeface="Century Gothic"/>
              </a:rPr>
              <a:t>4-bolt Mounting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15000"/>
              <a:defRPr/>
            </a:pPr>
            <a:r>
              <a:rPr lang="en-US" sz="1600" dirty="0">
                <a:solidFill>
                  <a:srgbClr val="476279"/>
                </a:solidFill>
                <a:latin typeface="Century Gothic"/>
              </a:rPr>
              <a:t>5,000-hr salt fog rated finish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15000"/>
              <a:buBlip>
                <a:blip r:embed="rId2"/>
              </a:buBlip>
              <a:defRPr/>
            </a:pPr>
            <a:r>
              <a:rPr lang="en-US" dirty="0">
                <a:solidFill>
                  <a:srgbClr val="476279"/>
                </a:solidFill>
                <a:latin typeface="Century Gothic"/>
              </a:rPr>
              <a:t>Long system life with driver life exceeding 100,000 hours and LED life of L82 @ 100,000 hours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15000"/>
              <a:buBlip>
                <a:blip r:embed="rId2"/>
              </a:buBlip>
              <a:defRPr/>
            </a:pPr>
            <a:r>
              <a:rPr lang="en-US" dirty="0">
                <a:solidFill>
                  <a:srgbClr val="476279"/>
                </a:solidFill>
                <a:latin typeface="Century Gothic"/>
              </a:rPr>
              <a:t>Multiple control options for enhanced operational efficiency and savings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15000"/>
              <a:buBlip>
                <a:blip r:embed="rId2"/>
              </a:buBlip>
              <a:defRPr/>
            </a:pPr>
            <a:r>
              <a:rPr lang="en-US" dirty="0">
                <a:solidFill>
                  <a:srgbClr val="476279"/>
                </a:solidFill>
                <a:latin typeface="Century Gothic"/>
              </a:rPr>
              <a:t>Field-adjustable lumen output available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15000"/>
              <a:buBlip>
                <a:blip r:embed="rId2"/>
              </a:buBlip>
              <a:defRPr/>
            </a:pPr>
            <a:r>
              <a:rPr lang="en-US" dirty="0">
                <a:solidFill>
                  <a:srgbClr val="476279"/>
                </a:solidFill>
                <a:latin typeface="Century Gothic"/>
              </a:rPr>
              <a:t>Reliability of industry's most experienced high-mast manufacturer</a:t>
            </a:r>
          </a:p>
        </p:txBody>
      </p:sp>
      <p:pic>
        <p:nvPicPr>
          <p:cNvPr id="16" name="Picture 15" descr="A picture containing cake, indoor, table, decorated&#10;&#10;Description automatically generated">
            <a:extLst>
              <a:ext uri="{FF2B5EF4-FFF2-40B4-BE49-F238E27FC236}">
                <a16:creationId xmlns:a16="http://schemas.microsoft.com/office/drawing/2014/main" id="{AD3E3FB4-7B78-40EC-9F3B-E8C0A87C0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7342" y="158257"/>
            <a:ext cx="4028506" cy="208810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56416D9-54CD-44FD-9B86-0544307A6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5156" y="2397526"/>
            <a:ext cx="19240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762641"/>
      </p:ext>
    </p:extLst>
  </p:cSld>
  <p:clrMapOvr>
    <a:masterClrMapping/>
  </p:clrMapOvr>
  <p:transition spd="med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360F3E-8B68-4EBC-9DA5-5A2944EAD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196" y="-26069"/>
            <a:ext cx="11391608" cy="584775"/>
          </a:xfr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b="0" dirty="0">
                <a:latin typeface="+mn-lt"/>
                <a:ea typeface="+mn-ea"/>
                <a:cs typeface="+mn-cs"/>
              </a:rPr>
              <a:t>HMLED4: Best-In-Class Construction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563B13-71E8-4FB7-A3BB-C8093AD2B92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5391" y="675569"/>
            <a:ext cx="5451600" cy="5706008"/>
          </a:xfrm>
          <a:prstGeom prst="rect">
            <a:avLst/>
          </a:prstGeom>
        </p:spPr>
      </p:pic>
      <p:sp>
        <p:nvSpPr>
          <p:cNvPr id="7" name="AutoShape 6">
            <a:extLst>
              <a:ext uri="{FF2B5EF4-FFF2-40B4-BE49-F238E27FC236}">
                <a16:creationId xmlns:a16="http://schemas.microsoft.com/office/drawing/2014/main" id="{636B9E54-7112-44FB-8C4E-FDF3D8E4C16C}"/>
              </a:ext>
            </a:extLst>
          </p:cNvPr>
          <p:cNvSpPr>
            <a:spLocks/>
          </p:cNvSpPr>
          <p:nvPr/>
        </p:nvSpPr>
        <p:spPr bwMode="auto">
          <a:xfrm>
            <a:off x="2783153" y="2164442"/>
            <a:ext cx="1323564" cy="540035"/>
          </a:xfrm>
          <a:prstGeom prst="callout2">
            <a:avLst>
              <a:gd name="adj1" fmla="val 120127"/>
              <a:gd name="adj2" fmla="val 61270"/>
              <a:gd name="adj3" fmla="val 204911"/>
              <a:gd name="adj4" fmla="val 86399"/>
              <a:gd name="adj5" fmla="val 231119"/>
              <a:gd name="adj6" fmla="val 209050"/>
            </a:avLst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charset="0"/>
              </a:rPr>
              <a:t>Fully sealed and gasketed </a:t>
            </a:r>
          </a:p>
        </p:txBody>
      </p:sp>
      <p:sp>
        <p:nvSpPr>
          <p:cNvPr id="8" name="AutoShape 6">
            <a:extLst>
              <a:ext uri="{FF2B5EF4-FFF2-40B4-BE49-F238E27FC236}">
                <a16:creationId xmlns:a16="http://schemas.microsoft.com/office/drawing/2014/main" id="{FB78FAA2-837B-4198-B985-B349DAD86723}"/>
              </a:ext>
            </a:extLst>
          </p:cNvPr>
          <p:cNvSpPr>
            <a:spLocks/>
          </p:cNvSpPr>
          <p:nvPr/>
        </p:nvSpPr>
        <p:spPr bwMode="auto">
          <a:xfrm>
            <a:off x="2732365" y="3717591"/>
            <a:ext cx="1596991" cy="609600"/>
          </a:xfrm>
          <a:prstGeom prst="callout2">
            <a:avLst>
              <a:gd name="adj1" fmla="val 47495"/>
              <a:gd name="adj2" fmla="val 100615"/>
              <a:gd name="adj3" fmla="val 48196"/>
              <a:gd name="adj4" fmla="val 125768"/>
              <a:gd name="adj5" fmla="val 186549"/>
              <a:gd name="adj6" fmla="val 173595"/>
            </a:avLst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charset="0"/>
              </a:rPr>
              <a:t>Die-Cast 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charset="0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charset="0"/>
              </a:rPr>
              <a:t>Low Copper Aluminum Housing</a:t>
            </a:r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48D85EA7-A2F0-45D5-B8F9-89F145B4A9F4}"/>
              </a:ext>
            </a:extLst>
          </p:cNvPr>
          <p:cNvSpPr>
            <a:spLocks/>
          </p:cNvSpPr>
          <p:nvPr/>
        </p:nvSpPr>
        <p:spPr bwMode="auto">
          <a:xfrm>
            <a:off x="9523539" y="1824860"/>
            <a:ext cx="1841635" cy="609600"/>
          </a:xfrm>
          <a:prstGeom prst="callout2">
            <a:avLst>
              <a:gd name="adj1" fmla="val 47495"/>
              <a:gd name="adj2" fmla="val -1167"/>
              <a:gd name="adj3" fmla="val 47016"/>
              <a:gd name="adj4" fmla="val -13722"/>
              <a:gd name="adj5" fmla="val 289793"/>
              <a:gd name="adj6" fmla="val -34913"/>
            </a:avLst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charset="0"/>
              </a:rPr>
              <a:t>4 bolt luminaire arm mount</a:t>
            </a:r>
          </a:p>
        </p:txBody>
      </p:sp>
      <p:sp>
        <p:nvSpPr>
          <p:cNvPr id="10" name="AutoShape 6">
            <a:extLst>
              <a:ext uri="{FF2B5EF4-FFF2-40B4-BE49-F238E27FC236}">
                <a16:creationId xmlns:a16="http://schemas.microsoft.com/office/drawing/2014/main" id="{A15A1615-06A6-4E2A-9743-DDD7B53D9CA6}"/>
              </a:ext>
            </a:extLst>
          </p:cNvPr>
          <p:cNvSpPr>
            <a:spLocks/>
          </p:cNvSpPr>
          <p:nvPr/>
        </p:nvSpPr>
        <p:spPr bwMode="auto">
          <a:xfrm>
            <a:off x="9877934" y="4659596"/>
            <a:ext cx="1636296" cy="609600"/>
          </a:xfrm>
          <a:prstGeom prst="callout2">
            <a:avLst>
              <a:gd name="adj1" fmla="val 87995"/>
              <a:gd name="adj2" fmla="val 46333"/>
              <a:gd name="adj3" fmla="val 197016"/>
              <a:gd name="adj4" fmla="val -214"/>
              <a:gd name="adj5" fmla="val 211448"/>
              <a:gd name="adj6" fmla="val -58940"/>
            </a:avLst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charset="0"/>
              </a:rPr>
              <a:t>Rotatable optical assembly</a:t>
            </a:r>
          </a:p>
        </p:txBody>
      </p:sp>
      <p:sp>
        <p:nvSpPr>
          <p:cNvPr id="11" name="AutoShape 6">
            <a:extLst>
              <a:ext uri="{FF2B5EF4-FFF2-40B4-BE49-F238E27FC236}">
                <a16:creationId xmlns:a16="http://schemas.microsoft.com/office/drawing/2014/main" id="{54DE1B43-CF67-45C1-8542-FA86DD722C52}"/>
              </a:ext>
            </a:extLst>
          </p:cNvPr>
          <p:cNvSpPr>
            <a:spLocks/>
          </p:cNvSpPr>
          <p:nvPr/>
        </p:nvSpPr>
        <p:spPr bwMode="auto">
          <a:xfrm>
            <a:off x="9058256" y="1202329"/>
            <a:ext cx="2306917" cy="609600"/>
          </a:xfrm>
          <a:prstGeom prst="callout2">
            <a:avLst>
              <a:gd name="adj1" fmla="val 31476"/>
              <a:gd name="adj2" fmla="val -1552"/>
              <a:gd name="adj3" fmla="val 45437"/>
              <a:gd name="adj4" fmla="val -27567"/>
              <a:gd name="adj5" fmla="val 101317"/>
              <a:gd name="adj6" fmla="val -61410"/>
            </a:avLst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charset="0"/>
              </a:rPr>
              <a:t>Removable driver door</a:t>
            </a:r>
          </a:p>
        </p:txBody>
      </p:sp>
      <p:sp>
        <p:nvSpPr>
          <p:cNvPr id="12" name="AutoShape 6">
            <a:extLst>
              <a:ext uri="{FF2B5EF4-FFF2-40B4-BE49-F238E27FC236}">
                <a16:creationId xmlns:a16="http://schemas.microsoft.com/office/drawing/2014/main" id="{9C1AE144-E81D-41B9-8BDA-3CB153BF84C3}"/>
              </a:ext>
            </a:extLst>
          </p:cNvPr>
          <p:cNvSpPr>
            <a:spLocks/>
          </p:cNvSpPr>
          <p:nvPr/>
        </p:nvSpPr>
        <p:spPr bwMode="auto">
          <a:xfrm>
            <a:off x="10659881" y="3242228"/>
            <a:ext cx="1841635" cy="609600"/>
          </a:xfrm>
          <a:prstGeom prst="callout2">
            <a:avLst>
              <a:gd name="adj1" fmla="val 47495"/>
              <a:gd name="adj2" fmla="val -1167"/>
              <a:gd name="adj3" fmla="val 48472"/>
              <a:gd name="adj4" fmla="val -44573"/>
              <a:gd name="adj5" fmla="val 133968"/>
              <a:gd name="adj6" fmla="val -150606"/>
            </a:avLst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charset="0"/>
              </a:rPr>
              <a:t>3-stage terminal block</a:t>
            </a:r>
          </a:p>
        </p:txBody>
      </p:sp>
      <p:sp>
        <p:nvSpPr>
          <p:cNvPr id="13" name="AutoShape 6">
            <a:extLst>
              <a:ext uri="{FF2B5EF4-FFF2-40B4-BE49-F238E27FC236}">
                <a16:creationId xmlns:a16="http://schemas.microsoft.com/office/drawing/2014/main" id="{57EC04B9-32D9-48B0-B8A4-A46EB9EDEAB1}"/>
              </a:ext>
            </a:extLst>
          </p:cNvPr>
          <p:cNvSpPr>
            <a:spLocks/>
          </p:cNvSpPr>
          <p:nvPr/>
        </p:nvSpPr>
        <p:spPr bwMode="auto">
          <a:xfrm>
            <a:off x="2512380" y="675569"/>
            <a:ext cx="1701082" cy="667123"/>
          </a:xfrm>
          <a:prstGeom prst="callout2">
            <a:avLst>
              <a:gd name="adj1" fmla="val 93512"/>
              <a:gd name="adj2" fmla="val 48745"/>
              <a:gd name="adj3" fmla="val 137043"/>
              <a:gd name="adj4" fmla="val 66567"/>
              <a:gd name="adj5" fmla="val 139298"/>
              <a:gd name="adj6" fmla="val 171996"/>
            </a:avLst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charset="0"/>
              </a:rPr>
              <a:t>20kV/10kA extreme surge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4C0390-7BB1-4432-BD01-A5FEE8D18D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b="52724"/>
          <a:stretch/>
        </p:blipFill>
        <p:spPr>
          <a:xfrm>
            <a:off x="1277" y="3615772"/>
            <a:ext cx="3529584" cy="3242228"/>
          </a:xfrm>
          <a:prstGeom prst="rect">
            <a:avLst/>
          </a:prstGeom>
        </p:spPr>
      </p:pic>
      <p:sp>
        <p:nvSpPr>
          <p:cNvPr id="14" name="AutoShape 6">
            <a:extLst>
              <a:ext uri="{FF2B5EF4-FFF2-40B4-BE49-F238E27FC236}">
                <a16:creationId xmlns:a16="http://schemas.microsoft.com/office/drawing/2014/main" id="{7E35EDDF-0982-483D-8F40-8EA583ED0431}"/>
              </a:ext>
            </a:extLst>
          </p:cNvPr>
          <p:cNvSpPr>
            <a:spLocks/>
          </p:cNvSpPr>
          <p:nvPr/>
        </p:nvSpPr>
        <p:spPr bwMode="auto">
          <a:xfrm>
            <a:off x="1387070" y="2999558"/>
            <a:ext cx="1701082" cy="667123"/>
          </a:xfrm>
          <a:prstGeom prst="callout2">
            <a:avLst>
              <a:gd name="adj1" fmla="val 49597"/>
              <a:gd name="adj2" fmla="val -1356"/>
              <a:gd name="adj3" fmla="val 53206"/>
              <a:gd name="adj4" fmla="val -23718"/>
              <a:gd name="adj5" fmla="val 235111"/>
              <a:gd name="adj6" fmla="val -47717"/>
            </a:avLst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charset="0"/>
              </a:rPr>
              <a:t>Prismatic glass optics</a:t>
            </a:r>
          </a:p>
        </p:txBody>
      </p:sp>
    </p:spTree>
    <p:extLst>
      <p:ext uri="{BB962C8B-B14F-4D97-AF65-F5344CB8AC3E}">
        <p14:creationId xmlns:p14="http://schemas.microsoft.com/office/powerpoint/2010/main" val="3154749049"/>
      </p:ext>
    </p:extLst>
  </p:cSld>
  <p:clrMapOvr>
    <a:masterClrMapping/>
  </p:clrMapOvr>
  <p:transition spd="med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360F3E-8B68-4EBC-9DA5-5A2944EAD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196" y="-26069"/>
            <a:ext cx="11391608" cy="584775"/>
          </a:xfr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b="0" dirty="0">
                <a:latin typeface="+mn-lt"/>
                <a:ea typeface="+mn-ea"/>
                <a:cs typeface="+mn-cs"/>
              </a:rPr>
              <a:t>HMLED4: Optical Excellence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F6B7197-F98F-4369-9ED4-72DF8A2F8C07}"/>
              </a:ext>
            </a:extLst>
          </p:cNvPr>
          <p:cNvSpPr txBox="1">
            <a:spLocks/>
          </p:cNvSpPr>
          <p:nvPr/>
        </p:nvSpPr>
        <p:spPr bwMode="auto">
          <a:xfrm>
            <a:off x="556526" y="1584743"/>
            <a:ext cx="4345313" cy="2094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defRPr/>
            </a:pPr>
            <a:r>
              <a:rPr lang="en-US" sz="2000" b="1" kern="0" dirty="0">
                <a:solidFill>
                  <a:srgbClr val="475965"/>
                </a:solidFill>
                <a:cs typeface="Tahoma" pitchFamily="34" charset="0"/>
              </a:rPr>
              <a:t>New Prismatic Glass Optics</a:t>
            </a:r>
          </a:p>
          <a:p>
            <a:pPr marL="342900" indent="-342900" eaLnBrk="0" hangingPunct="0"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kern="0" dirty="0">
                <a:solidFill>
                  <a:srgbClr val="475965"/>
                </a:solidFill>
                <a:cs typeface="Tahoma" pitchFamily="34" charset="0"/>
              </a:rPr>
              <a:t>Superior durability</a:t>
            </a:r>
          </a:p>
          <a:p>
            <a:pPr marL="342900" indent="-342900" eaLnBrk="0" hangingPunct="0"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kern="0" dirty="0">
                <a:solidFill>
                  <a:srgbClr val="475965"/>
                </a:solidFill>
                <a:cs typeface="Tahoma" pitchFamily="34" charset="0"/>
              </a:rPr>
              <a:t>No yellowing, hazing or cracking</a:t>
            </a:r>
          </a:p>
          <a:p>
            <a:pPr marL="342900" indent="-342900" eaLnBrk="0" hangingPunct="0"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kern="0" dirty="0">
                <a:solidFill>
                  <a:srgbClr val="475965"/>
                </a:solidFill>
                <a:cs typeface="Tahoma" pitchFamily="34" charset="0"/>
              </a:rPr>
              <a:t>Precision optical control</a:t>
            </a:r>
          </a:p>
          <a:p>
            <a:pPr marL="342900" indent="-342900" eaLnBrk="0" hangingPunct="0"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kern="0" dirty="0">
                <a:solidFill>
                  <a:srgbClr val="475965"/>
                </a:solidFill>
                <a:cs typeface="Tahoma" pitchFamily="34" charset="0"/>
              </a:rPr>
              <a:t>Enhanced glare control</a:t>
            </a:r>
          </a:p>
          <a:p>
            <a:pPr marL="342900" indent="-342900" eaLnBrk="0" hangingPunct="0"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en-US" sz="2000" kern="0" dirty="0">
              <a:solidFill>
                <a:srgbClr val="475965"/>
              </a:solidFill>
              <a:cs typeface="Tahoma" pitchFamily="34" charset="0"/>
            </a:endParaRPr>
          </a:p>
          <a:p>
            <a:pPr marL="342900" indent="-342900" eaLnBrk="0" hangingPunct="0"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en-US" sz="2000" kern="0" dirty="0">
              <a:solidFill>
                <a:srgbClr val="475965"/>
              </a:solidFill>
              <a:cs typeface="Tahoma" pitchFamily="34" charset="0"/>
            </a:endParaRPr>
          </a:p>
          <a:p>
            <a:pPr marL="457200" indent="-457200" eaLnBrk="0" fontAlgn="base" hangingPunct="0">
              <a:spcAft>
                <a:spcPct val="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en-US" sz="2800" kern="0" dirty="0">
              <a:solidFill>
                <a:srgbClr val="475965"/>
              </a:solidFill>
            </a:endParaRPr>
          </a:p>
        </p:txBody>
      </p:sp>
      <p:pic>
        <p:nvPicPr>
          <p:cNvPr id="16" name="Picture 15" descr="A picture containing different, table, many, small&#10;&#10;Description automatically generated">
            <a:extLst>
              <a:ext uri="{FF2B5EF4-FFF2-40B4-BE49-F238E27FC236}">
                <a16:creationId xmlns:a16="http://schemas.microsoft.com/office/drawing/2014/main" id="{5CAD7661-B9BE-46B5-8FE6-94E84B254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839" y="0"/>
            <a:ext cx="70579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300449"/>
      </p:ext>
    </p:extLst>
  </p:cSld>
  <p:clrMapOvr>
    <a:masterClrMapping/>
  </p:clrMapOvr>
  <p:transition spd="med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1B8565AA-91B9-461A-8DE6-F1093A249490}"/>
              </a:ext>
            </a:extLst>
          </p:cNvPr>
          <p:cNvSpPr txBox="1"/>
          <p:nvPr/>
        </p:nvSpPr>
        <p:spPr>
          <a:xfrm>
            <a:off x="343276" y="-74504"/>
            <a:ext cx="887730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spcBef>
                <a:spcPts val="0"/>
              </a:spcBef>
              <a:buNone/>
              <a:defRPr sz="3200"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7596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HMLED4 Surge Protection</a:t>
            </a:r>
          </a:p>
        </p:txBody>
      </p:sp>
      <p:pic>
        <p:nvPicPr>
          <p:cNvPr id="27" name="Picture 26" descr="MPj04365680000[1]">
            <a:extLst>
              <a:ext uri="{FF2B5EF4-FFF2-40B4-BE49-F238E27FC236}">
                <a16:creationId xmlns:a16="http://schemas.microsoft.com/office/drawing/2014/main" id="{F7D2A885-40F6-4981-9F8D-DECBCF92E0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32319" y="991776"/>
            <a:ext cx="5548497" cy="2733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FE2EE75-FDA5-494F-A45E-4FC5B77C20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8118" y="2660230"/>
            <a:ext cx="4302872" cy="354354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BE451ED-5275-463B-8341-76A40D716A2C}"/>
              </a:ext>
            </a:extLst>
          </p:cNvPr>
          <p:cNvSpPr txBox="1"/>
          <p:nvPr/>
        </p:nvSpPr>
        <p:spPr>
          <a:xfrm>
            <a:off x="181327" y="974827"/>
            <a:ext cx="5914673" cy="122084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Tx/>
              <a:buBlip>
                <a:blip r:embed="rId4"/>
              </a:buBlip>
              <a:tabLst/>
              <a:defRPr/>
            </a:pPr>
            <a:r>
              <a:rPr lang="en-US" sz="2000" b="1" dirty="0">
                <a:solidFill>
                  <a:srgbClr val="476279"/>
                </a:solidFill>
                <a:latin typeface="Century Gothic"/>
                <a:cs typeface="Century Gothic"/>
              </a:rPr>
              <a:t>20kV/10kA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Tx/>
              <a:buBlip>
                <a:blip r:embed="rId4"/>
              </a:buBlip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Industry’s best surge protection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Tx/>
              <a:buBlip>
                <a:blip r:embed="rId4"/>
              </a:buBlip>
              <a:tabLst/>
              <a:defRPr/>
            </a:pPr>
            <a:r>
              <a:rPr lang="en-US" sz="2000" b="1" dirty="0">
                <a:solidFill>
                  <a:srgbClr val="476279"/>
                </a:solidFill>
                <a:latin typeface="Century Gothic"/>
                <a:cs typeface="Century Gothic"/>
              </a:rPr>
              <a:t>Fail off design protects luminaire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76279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28209733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5179D23-7539-1E4F-92FF-0D33D732F6AF}"/>
              </a:ext>
            </a:extLst>
          </p:cNvPr>
          <p:cNvSpPr txBox="1"/>
          <p:nvPr/>
        </p:nvSpPr>
        <p:spPr>
          <a:xfrm>
            <a:off x="373086" y="-25865"/>
            <a:ext cx="1006508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3200"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7596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NEW: More Lumens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E09877-36E3-0341-8134-DA04660B9167}"/>
              </a:ext>
            </a:extLst>
          </p:cNvPr>
          <p:cNvSpPr txBox="1"/>
          <p:nvPr/>
        </p:nvSpPr>
        <p:spPr>
          <a:xfrm>
            <a:off x="177998" y="607147"/>
            <a:ext cx="5914673" cy="57656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Tx/>
              <a:buBlip>
                <a:blip r:embed="rId2"/>
              </a:buBlip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True 1000W HPS replacement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Tx/>
              <a:buBlip>
                <a:blip r:embed="rId2"/>
              </a:buBlip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More lumens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40% higher lumen output than HMLED3!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Over 117,000 lumens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76279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Tx/>
              <a:buBlip>
                <a:blip r:embed="rId2"/>
              </a:buBlip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Higher LPW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~7% higher LPW for all packages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Industry’s most efficient high mast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Tx/>
              <a:buBlip>
                <a:blip r:embed="rId2"/>
              </a:buBlip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Excellent lumen maintenance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LED maintenance &gt; 87% at 60,000 hrs.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Tx/>
              <a:buBlip>
                <a:blip r:embed="rId2"/>
              </a:buBlip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Easy conversion from HMLED3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Equal lumen packages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Lower wattage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Tx/>
              <a:buBlip>
                <a:blip r:embed="rId2"/>
              </a:buBlip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High ambient listing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Support for 50°C ambient</a:t>
            </a:r>
            <a:r>
              <a:rPr lang="en-US" dirty="0">
                <a:solidFill>
                  <a:srgbClr val="476279"/>
                </a:solidFill>
                <a:latin typeface="Century Gothic"/>
                <a:cs typeface="Century Gothic"/>
              </a:rPr>
              <a:t> up to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P5 with 100,000+ lumen package (ADOT and NDOT)</a:t>
            </a:r>
          </a:p>
        </p:txBody>
      </p:sp>
      <p:pic>
        <p:nvPicPr>
          <p:cNvPr id="12" name="Picture 11" descr="A picture containing cake, indoor, sitting, table&#10;&#10;Description automatically generated">
            <a:extLst>
              <a:ext uri="{FF2B5EF4-FFF2-40B4-BE49-F238E27FC236}">
                <a16:creationId xmlns:a16="http://schemas.microsoft.com/office/drawing/2014/main" id="{85DF7081-78E9-4DAB-9C7C-B1A2A5688A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9293" y="882738"/>
            <a:ext cx="2703981" cy="1379030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037F6AD-9A59-42D2-96E7-F52A987E2315}"/>
              </a:ext>
            </a:extLst>
          </p:cNvPr>
          <p:cNvGraphicFramePr>
            <a:graphicFrameLocks noGrp="1"/>
          </p:cNvGraphicFramePr>
          <p:nvPr/>
        </p:nvGraphicFramePr>
        <p:xfrm>
          <a:off x="5385233" y="2573722"/>
          <a:ext cx="3162484" cy="2385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0621">
                  <a:extLst>
                    <a:ext uri="{9D8B030D-6E8A-4147-A177-3AD203B41FA5}">
                      <a16:colId xmlns:a16="http://schemas.microsoft.com/office/drawing/2014/main" val="2051294269"/>
                    </a:ext>
                  </a:extLst>
                </a:gridCol>
                <a:gridCol w="790621">
                  <a:extLst>
                    <a:ext uri="{9D8B030D-6E8A-4147-A177-3AD203B41FA5}">
                      <a16:colId xmlns:a16="http://schemas.microsoft.com/office/drawing/2014/main" val="3576098966"/>
                    </a:ext>
                  </a:extLst>
                </a:gridCol>
                <a:gridCol w="790621">
                  <a:extLst>
                    <a:ext uri="{9D8B030D-6E8A-4147-A177-3AD203B41FA5}">
                      <a16:colId xmlns:a16="http://schemas.microsoft.com/office/drawing/2014/main" val="3510720113"/>
                    </a:ext>
                  </a:extLst>
                </a:gridCol>
                <a:gridCol w="790621">
                  <a:extLst>
                    <a:ext uri="{9D8B030D-6E8A-4147-A177-3AD203B41FA5}">
                      <a16:colId xmlns:a16="http://schemas.microsoft.com/office/drawing/2014/main" val="1129210914"/>
                    </a:ext>
                  </a:extLst>
                </a:gridCol>
              </a:tblGrid>
              <a:tr h="537821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>
                          <a:latin typeface="Arial Narrow" panose="020B0606020202030204" pitchFamily="34" charset="0"/>
                        </a:rPr>
                        <a:t>CURRENT STATE</a:t>
                      </a:r>
                      <a:br>
                        <a:rPr lang="en-US" sz="1300" dirty="0">
                          <a:latin typeface="Arial Narrow" panose="020B0606020202030204" pitchFamily="34" charset="0"/>
                        </a:rPr>
                      </a:br>
                      <a:r>
                        <a:rPr lang="en-US" sz="1300" b="1" dirty="0">
                          <a:latin typeface="Arial Narrow" panose="020B0606020202030204" pitchFamily="34" charset="0"/>
                        </a:rPr>
                        <a:t>HMLED3 (4000K, AW optic)</a:t>
                      </a:r>
                    </a:p>
                  </a:txBody>
                  <a:tcPr marL="115811" marR="115811" marT="57905" marB="5790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407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149918"/>
                  </a:ext>
                </a:extLst>
              </a:tr>
              <a:tr h="298212"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PKG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F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Lumens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F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Watts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F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err="1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LPW</a:t>
                      </a:r>
                      <a:endParaRPr lang="en-US" sz="1300" b="1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F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727070"/>
                  </a:ext>
                </a:extLst>
              </a:tr>
              <a:tr h="387486"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latin typeface="Arial Narrow" panose="020B0606020202030204" pitchFamily="34" charset="0"/>
                        </a:rPr>
                        <a:t>PK1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D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latin typeface="Arial Narrow" panose="020B0606020202030204" pitchFamily="34" charset="0"/>
                        </a:rPr>
                        <a:t>31,700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latin typeface="Arial Narrow" panose="020B0606020202030204" pitchFamily="34" charset="0"/>
                        </a:rPr>
                        <a:t>209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latin typeface="Arial Narrow" panose="020B0606020202030204" pitchFamily="34" charset="0"/>
                        </a:rPr>
                        <a:t>152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738885"/>
                  </a:ext>
                </a:extLst>
              </a:tr>
              <a:tr h="387486"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latin typeface="Arial Narrow" panose="020B0606020202030204" pitchFamily="34" charset="0"/>
                        </a:rPr>
                        <a:t>PK2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D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latin typeface="Arial Narrow" panose="020B0606020202030204" pitchFamily="34" charset="0"/>
                        </a:rPr>
                        <a:t>44,908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latin typeface="Arial Narrow" panose="020B0606020202030204" pitchFamily="34" charset="0"/>
                        </a:rPr>
                        <a:t>319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latin typeface="Arial Narrow" panose="020B0606020202030204" pitchFamily="34" charset="0"/>
                        </a:rPr>
                        <a:t>141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52505"/>
                  </a:ext>
                </a:extLst>
              </a:tr>
              <a:tr h="387486"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latin typeface="Arial Narrow" panose="020B0606020202030204" pitchFamily="34" charset="0"/>
                        </a:rPr>
                        <a:t>PK3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D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latin typeface="Arial Narrow" panose="020B0606020202030204" pitchFamily="34" charset="0"/>
                        </a:rPr>
                        <a:t>64,742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latin typeface="Arial Narrow" panose="020B0606020202030204" pitchFamily="34" charset="0"/>
                        </a:rPr>
                        <a:t>475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latin typeface="Arial Narrow" panose="020B0606020202030204" pitchFamily="34" charset="0"/>
                        </a:rPr>
                        <a:t>136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990209"/>
                  </a:ext>
                </a:extLst>
              </a:tr>
              <a:tr h="387486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latin typeface="Arial Narrow" panose="020B0606020202030204" pitchFamily="34" charset="0"/>
                        </a:rPr>
                        <a:t>PK4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D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latin typeface="Arial Narrow" panose="020B0606020202030204" pitchFamily="34" charset="0"/>
                        </a:rPr>
                        <a:t>83,170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latin typeface="Arial Narrow" panose="020B0606020202030204" pitchFamily="34" charset="0"/>
                        </a:rPr>
                        <a:t>627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latin typeface="Arial Narrow" panose="020B0606020202030204" pitchFamily="34" charset="0"/>
                        </a:rPr>
                        <a:t>133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584279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DBD0B89C-1E76-4E67-A0A9-6A8A83398A64}"/>
              </a:ext>
            </a:extLst>
          </p:cNvPr>
          <p:cNvGraphicFramePr>
            <a:graphicFrameLocks noGrp="1"/>
          </p:cNvGraphicFramePr>
          <p:nvPr/>
        </p:nvGraphicFramePr>
        <p:xfrm>
          <a:off x="9119758" y="2573722"/>
          <a:ext cx="2894244" cy="3543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561">
                  <a:extLst>
                    <a:ext uri="{9D8B030D-6E8A-4147-A177-3AD203B41FA5}">
                      <a16:colId xmlns:a16="http://schemas.microsoft.com/office/drawing/2014/main" val="2051294269"/>
                    </a:ext>
                  </a:extLst>
                </a:gridCol>
                <a:gridCol w="723561">
                  <a:extLst>
                    <a:ext uri="{9D8B030D-6E8A-4147-A177-3AD203B41FA5}">
                      <a16:colId xmlns:a16="http://schemas.microsoft.com/office/drawing/2014/main" val="3576098966"/>
                    </a:ext>
                  </a:extLst>
                </a:gridCol>
                <a:gridCol w="723561">
                  <a:extLst>
                    <a:ext uri="{9D8B030D-6E8A-4147-A177-3AD203B41FA5}">
                      <a16:colId xmlns:a16="http://schemas.microsoft.com/office/drawing/2014/main" val="3510720113"/>
                    </a:ext>
                  </a:extLst>
                </a:gridCol>
                <a:gridCol w="723561">
                  <a:extLst>
                    <a:ext uri="{9D8B030D-6E8A-4147-A177-3AD203B41FA5}">
                      <a16:colId xmlns:a16="http://schemas.microsoft.com/office/drawing/2014/main" val="1129210914"/>
                    </a:ext>
                  </a:extLst>
                </a:gridCol>
              </a:tblGrid>
              <a:tr h="53272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latin typeface="Arial Narrow" panose="020B0606020202030204" pitchFamily="34" charset="0"/>
                        </a:rPr>
                        <a:t>FUTURE STATE</a:t>
                      </a:r>
                      <a:br>
                        <a:rPr lang="en-US" sz="1300" b="1" dirty="0">
                          <a:latin typeface="Arial Narrow" panose="020B0606020202030204" pitchFamily="34" charset="0"/>
                        </a:rPr>
                      </a:br>
                      <a:r>
                        <a:rPr lang="en-US" sz="1300" b="1" dirty="0">
                          <a:latin typeface="Arial Narrow" panose="020B0606020202030204" pitchFamily="34" charset="0"/>
                        </a:rPr>
                        <a:t>HMLED4  (4000K, AW optic)</a:t>
                      </a:r>
                    </a:p>
                  </a:txBody>
                  <a:tcPr marL="115811" marR="115811" marT="57905" marB="5790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149918"/>
                  </a:ext>
                </a:extLst>
              </a:tr>
              <a:tr h="298212"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solidFill>
                            <a:schemeClr val="bg1"/>
                          </a:solidFill>
                        </a:rPr>
                        <a:t>PKG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Lumens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Watts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err="1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LPW</a:t>
                      </a:r>
                      <a:endParaRPr lang="en-US" sz="1300" b="1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727070"/>
                  </a:ext>
                </a:extLst>
              </a:tr>
              <a:tr h="387486">
                <a:tc>
                  <a:txBody>
                    <a:bodyPr/>
                    <a:lstStyle/>
                    <a:p>
                      <a:pPr algn="ctr"/>
                      <a:r>
                        <a:rPr lang="en-US" sz="1300" b="1"/>
                        <a:t>P1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latin typeface="Arial Narrow" panose="020B0606020202030204" pitchFamily="34" charset="0"/>
                        </a:rPr>
                        <a:t>31,222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latin typeface="Arial Narrow" panose="020B0606020202030204" pitchFamily="34" charset="0"/>
                        </a:rPr>
                        <a:t>199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latin typeface="Arial Narrow" panose="020B0606020202030204" pitchFamily="34" charset="0"/>
                        </a:rPr>
                        <a:t>157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738885"/>
                  </a:ext>
                </a:extLst>
              </a:tr>
              <a:tr h="387486">
                <a:tc>
                  <a:txBody>
                    <a:bodyPr/>
                    <a:lstStyle/>
                    <a:p>
                      <a:pPr algn="ctr"/>
                      <a:r>
                        <a:rPr lang="en-US" sz="1300" b="1"/>
                        <a:t>P2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latin typeface="Arial Narrow" panose="020B0606020202030204" pitchFamily="34" charset="0"/>
                        </a:rPr>
                        <a:t>44,466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latin typeface="Arial Narrow" panose="020B0606020202030204" pitchFamily="34" charset="0"/>
                        </a:rPr>
                        <a:t>295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latin typeface="Arial Narrow" panose="020B0606020202030204" pitchFamily="34" charset="0"/>
                        </a:rPr>
                        <a:t>151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52505"/>
                  </a:ext>
                </a:extLst>
              </a:tr>
              <a:tr h="387486">
                <a:tc>
                  <a:txBody>
                    <a:bodyPr/>
                    <a:lstStyle/>
                    <a:p>
                      <a:pPr algn="ctr"/>
                      <a:r>
                        <a:rPr lang="en-US" sz="1300" b="1"/>
                        <a:t>P3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latin typeface="Arial Narrow" panose="020B0606020202030204" pitchFamily="34" charset="0"/>
                        </a:rPr>
                        <a:t>64,390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latin typeface="Arial Narrow" panose="020B0606020202030204" pitchFamily="34" charset="0"/>
                        </a:rPr>
                        <a:t>429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latin typeface="Arial Narrow" panose="020B0606020202030204" pitchFamily="34" charset="0"/>
                        </a:rPr>
                        <a:t>150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990209"/>
                  </a:ext>
                </a:extLst>
              </a:tr>
              <a:tr h="387486">
                <a:tc>
                  <a:txBody>
                    <a:bodyPr/>
                    <a:lstStyle/>
                    <a:p>
                      <a:pPr algn="ctr"/>
                      <a:r>
                        <a:rPr lang="en-US" sz="1300" b="1"/>
                        <a:t>P4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latin typeface="Arial Narrow" panose="020B0606020202030204" pitchFamily="34" charset="0"/>
                        </a:rPr>
                        <a:t>82,761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latin typeface="Arial Narrow" panose="020B0606020202030204" pitchFamily="34" charset="0"/>
                        </a:rPr>
                        <a:t>582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latin typeface="Arial Narrow" panose="020B0606020202030204" pitchFamily="34" charset="0"/>
                        </a:rPr>
                        <a:t>142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584279"/>
                  </a:ext>
                </a:extLst>
              </a:tr>
              <a:tr h="387486">
                <a:tc>
                  <a:txBody>
                    <a:bodyPr/>
                    <a:lstStyle/>
                    <a:p>
                      <a:pPr algn="ctr"/>
                      <a:r>
                        <a:rPr lang="en-US" sz="1300" b="1"/>
                        <a:t>P5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latin typeface="Arial Narrow" panose="020B0606020202030204" pitchFamily="34" charset="0"/>
                        </a:rPr>
                        <a:t>103,569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latin typeface="Arial Narrow" panose="020B0606020202030204" pitchFamily="34" charset="0"/>
                        </a:rPr>
                        <a:t>703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latin typeface="Arial Narrow" panose="020B0606020202030204" pitchFamily="34" charset="0"/>
                        </a:rPr>
                        <a:t>147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423424"/>
                  </a:ext>
                </a:extLst>
              </a:tr>
              <a:tr h="387486">
                <a:tc>
                  <a:txBody>
                    <a:bodyPr/>
                    <a:lstStyle/>
                    <a:p>
                      <a:pPr algn="ctr"/>
                      <a:r>
                        <a:rPr lang="en-US" sz="1300" b="1"/>
                        <a:t>P6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latin typeface="Arial Narrow" panose="020B0606020202030204" pitchFamily="34" charset="0"/>
                        </a:rPr>
                        <a:t>108,436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latin typeface="Arial Narrow" panose="020B0606020202030204" pitchFamily="34" charset="0"/>
                        </a:rPr>
                        <a:t>753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latin typeface="Arial Narrow" panose="020B0606020202030204" pitchFamily="34" charset="0"/>
                        </a:rPr>
                        <a:t>144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621130"/>
                  </a:ext>
                </a:extLst>
              </a:tr>
              <a:tr h="387486">
                <a:tc>
                  <a:txBody>
                    <a:bodyPr/>
                    <a:lstStyle/>
                    <a:p>
                      <a:pPr algn="ctr"/>
                      <a:r>
                        <a:rPr lang="en-US" sz="1300" b="1"/>
                        <a:t>P7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latin typeface="Arial Narrow" panose="020B0606020202030204" pitchFamily="34" charset="0"/>
                        </a:rPr>
                        <a:t>117,139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latin typeface="Arial Narrow" panose="020B0606020202030204" pitchFamily="34" charset="0"/>
                        </a:rPr>
                        <a:t>838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latin typeface="Arial Narrow" panose="020B0606020202030204" pitchFamily="34" charset="0"/>
                        </a:rPr>
                        <a:t>140</a:t>
                      </a:r>
                    </a:p>
                  </a:txBody>
                  <a:tcPr marL="95544" marR="95544" marT="47772" marB="477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58484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CB2DC1D-603F-4C3C-A689-EDFD92FD74D8}"/>
              </a:ext>
            </a:extLst>
          </p:cNvPr>
          <p:cNvSpPr txBox="1"/>
          <p:nvPr/>
        </p:nvSpPr>
        <p:spPr>
          <a:xfrm>
            <a:off x="8303858" y="4989205"/>
            <a:ext cx="785569" cy="369332"/>
          </a:xfrm>
          <a:prstGeom prst="rect">
            <a:avLst/>
          </a:prstGeom>
          <a:noFill/>
          <a:ln w="57150">
            <a:solidFill>
              <a:srgbClr val="0066A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6A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55823C-F44C-4C38-BFD5-4D345F873F42}"/>
              </a:ext>
            </a:extLst>
          </p:cNvPr>
          <p:cNvSpPr txBox="1"/>
          <p:nvPr/>
        </p:nvSpPr>
        <p:spPr>
          <a:xfrm>
            <a:off x="8303858" y="5358538"/>
            <a:ext cx="785569" cy="369332"/>
          </a:xfrm>
          <a:prstGeom prst="rect">
            <a:avLst/>
          </a:prstGeom>
          <a:noFill/>
          <a:ln w="57150">
            <a:solidFill>
              <a:srgbClr val="0066A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6A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NEW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838A55-AD68-40C5-AF6A-D97C94CD4C4C}"/>
              </a:ext>
            </a:extLst>
          </p:cNvPr>
          <p:cNvSpPr txBox="1"/>
          <p:nvPr/>
        </p:nvSpPr>
        <p:spPr>
          <a:xfrm>
            <a:off x="8303858" y="5732850"/>
            <a:ext cx="785569" cy="369332"/>
          </a:xfrm>
          <a:prstGeom prst="rect">
            <a:avLst/>
          </a:prstGeom>
          <a:noFill/>
          <a:ln w="57150">
            <a:solidFill>
              <a:srgbClr val="0066A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6A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NEW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D801F11C-591F-4986-9A6D-7EE0B629702E}"/>
              </a:ext>
            </a:extLst>
          </p:cNvPr>
          <p:cNvSpPr/>
          <p:nvPr/>
        </p:nvSpPr>
        <p:spPr>
          <a:xfrm>
            <a:off x="8625673" y="3483943"/>
            <a:ext cx="388590" cy="230819"/>
          </a:xfrm>
          <a:prstGeom prst="rightArrow">
            <a:avLst/>
          </a:prstGeom>
          <a:solidFill>
            <a:srgbClr val="0066AF"/>
          </a:solidFill>
          <a:ln>
            <a:solidFill>
              <a:srgbClr val="0066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0BB5A65A-2340-4448-A723-83627F060C65}"/>
              </a:ext>
            </a:extLst>
          </p:cNvPr>
          <p:cNvSpPr/>
          <p:nvPr/>
        </p:nvSpPr>
        <p:spPr>
          <a:xfrm>
            <a:off x="8625673" y="3886306"/>
            <a:ext cx="388590" cy="230819"/>
          </a:xfrm>
          <a:prstGeom prst="rightArrow">
            <a:avLst/>
          </a:prstGeom>
          <a:solidFill>
            <a:srgbClr val="0066AF"/>
          </a:solidFill>
          <a:ln>
            <a:solidFill>
              <a:srgbClr val="0066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25E583D6-EF77-4ED7-84CB-97F659F32B0E}"/>
              </a:ext>
            </a:extLst>
          </p:cNvPr>
          <p:cNvSpPr/>
          <p:nvPr/>
        </p:nvSpPr>
        <p:spPr>
          <a:xfrm>
            <a:off x="8627294" y="4262402"/>
            <a:ext cx="388590" cy="230819"/>
          </a:xfrm>
          <a:prstGeom prst="rightArrow">
            <a:avLst/>
          </a:prstGeom>
          <a:solidFill>
            <a:srgbClr val="0066AF"/>
          </a:solidFill>
          <a:ln>
            <a:solidFill>
              <a:srgbClr val="0066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999CB917-4D8B-4138-A741-371D00AC621F}"/>
              </a:ext>
            </a:extLst>
          </p:cNvPr>
          <p:cNvSpPr/>
          <p:nvPr/>
        </p:nvSpPr>
        <p:spPr>
          <a:xfrm>
            <a:off x="8621237" y="4621047"/>
            <a:ext cx="388590" cy="230819"/>
          </a:xfrm>
          <a:prstGeom prst="rightArrow">
            <a:avLst/>
          </a:prstGeom>
          <a:solidFill>
            <a:srgbClr val="0066AF"/>
          </a:solidFill>
          <a:ln>
            <a:solidFill>
              <a:srgbClr val="0066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522377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4C5FE3F-0D13-41BA-B7EC-9CD870D4E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" y="71437"/>
            <a:ext cx="10925175" cy="67151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80E2BA-FB33-4C66-ABA5-4B7A0F3A7EF6}"/>
              </a:ext>
            </a:extLst>
          </p:cNvPr>
          <p:cNvSpPr txBox="1"/>
          <p:nvPr/>
        </p:nvSpPr>
        <p:spPr>
          <a:xfrm>
            <a:off x="9205655" y="2939089"/>
            <a:ext cx="777180" cy="369332"/>
          </a:xfrm>
          <a:prstGeom prst="rect">
            <a:avLst/>
          </a:prstGeom>
          <a:noFill/>
          <a:ln w="57150">
            <a:solidFill>
              <a:srgbClr val="0066A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66AF"/>
                </a:solidFill>
                <a:latin typeface="Arial Black" panose="020B0A04020102020204" pitchFamily="34" charset="0"/>
              </a:rPr>
              <a:t>NEW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3D8A17-AA27-427E-BF52-4FBAC454923B}"/>
              </a:ext>
            </a:extLst>
          </p:cNvPr>
          <p:cNvSpPr txBox="1"/>
          <p:nvPr/>
        </p:nvSpPr>
        <p:spPr>
          <a:xfrm>
            <a:off x="10457407" y="2939089"/>
            <a:ext cx="777180" cy="369332"/>
          </a:xfrm>
          <a:prstGeom prst="rect">
            <a:avLst/>
          </a:prstGeom>
          <a:noFill/>
          <a:ln w="57150">
            <a:solidFill>
              <a:srgbClr val="0066A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66AF"/>
                </a:solidFill>
                <a:latin typeface="Arial Black" panose="020B0A04020102020204" pitchFamily="34" charset="0"/>
              </a:rPr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3456188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6E09877-36E3-0341-8134-DA04660B9167}"/>
              </a:ext>
            </a:extLst>
          </p:cNvPr>
          <p:cNvSpPr txBox="1"/>
          <p:nvPr/>
        </p:nvSpPr>
        <p:spPr>
          <a:xfrm>
            <a:off x="597995" y="1289746"/>
            <a:ext cx="1015368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Square pattern pushes more light towards each corner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76279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76279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76279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76279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76279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76279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76279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The “square” pattern of the AWS will fill in the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“donut hole”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on 2x2 area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76279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76279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76279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76279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26CCE5-36B9-BE47-A3D6-4AE9A8832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8558" y="109938"/>
            <a:ext cx="400333" cy="4003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98C2DB-620E-4465-A417-B264E2D759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0598" y="1869091"/>
            <a:ext cx="3101073" cy="179662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E0C191B-44EC-48E6-B5A2-57FFD1944F89}"/>
              </a:ext>
            </a:extLst>
          </p:cNvPr>
          <p:cNvGrpSpPr/>
          <p:nvPr/>
        </p:nvGrpSpPr>
        <p:grpSpPr>
          <a:xfrm>
            <a:off x="6335446" y="2216529"/>
            <a:ext cx="2393071" cy="913315"/>
            <a:chOff x="-209036" y="1300162"/>
            <a:chExt cx="8433873" cy="425767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8351AA5-0513-4B61-8C79-499897926B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67162" y="1300162"/>
              <a:ext cx="4257675" cy="425767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374B828-FBEE-47E8-8C28-561137209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-209036" y="1300162"/>
              <a:ext cx="4257675" cy="4257675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E0721868-9EC8-4CF7-BB44-A1333BF9C7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2393" y="1869091"/>
            <a:ext cx="1653095" cy="189204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0D10C3E-D03E-4AD5-A348-A275EA8FF278}"/>
              </a:ext>
            </a:extLst>
          </p:cNvPr>
          <p:cNvSpPr txBox="1"/>
          <p:nvPr/>
        </p:nvSpPr>
        <p:spPr>
          <a:xfrm rot="16200000">
            <a:off x="361466" y="2464316"/>
            <a:ext cx="181492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latin typeface="Century Gothic" panose="020B0502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Reference AW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1ACCDF-55B6-4119-B041-3C915D84B032}"/>
              </a:ext>
            </a:extLst>
          </p:cNvPr>
          <p:cNvSpPr txBox="1"/>
          <p:nvPr/>
        </p:nvSpPr>
        <p:spPr>
          <a:xfrm rot="16200000">
            <a:off x="5037757" y="2455166"/>
            <a:ext cx="1796622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New AWS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5668974-0B9A-4954-A7BD-7D527F960D63}"/>
              </a:ext>
            </a:extLst>
          </p:cNvPr>
          <p:cNvCxnSpPr/>
          <p:nvPr/>
        </p:nvCxnSpPr>
        <p:spPr>
          <a:xfrm>
            <a:off x="9107150" y="2598213"/>
            <a:ext cx="756518" cy="62966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A5C5D0B2-1BBA-454B-939D-644E8262F8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09867" y="4299765"/>
            <a:ext cx="2796892" cy="237113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676249E-C281-412C-9012-9D43790D58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9157" y="4373870"/>
            <a:ext cx="2327993" cy="2093195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C00F6E8-D5A8-4086-A7C5-EB533DDAE36B}"/>
              </a:ext>
            </a:extLst>
          </p:cNvPr>
          <p:cNvSpPr/>
          <p:nvPr/>
        </p:nvSpPr>
        <p:spPr>
          <a:xfrm rot="18909609">
            <a:off x="2906771" y="5394224"/>
            <a:ext cx="203083" cy="18221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D54DF2F-AFC9-4729-97BC-36BCDB3C3CB3}"/>
              </a:ext>
            </a:extLst>
          </p:cNvPr>
          <p:cNvSpPr/>
          <p:nvPr/>
        </p:nvSpPr>
        <p:spPr>
          <a:xfrm rot="18909609">
            <a:off x="7841611" y="5329362"/>
            <a:ext cx="203083" cy="182211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A347B9C-939D-4894-B171-AA61A3DA4ED9}"/>
              </a:ext>
            </a:extLst>
          </p:cNvPr>
          <p:cNvSpPr txBox="1"/>
          <p:nvPr/>
        </p:nvSpPr>
        <p:spPr>
          <a:xfrm rot="16200000">
            <a:off x="366315" y="5188691"/>
            <a:ext cx="181492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Reference AW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CB333B-7CAC-43D2-94E8-2B5606CB6C34}"/>
              </a:ext>
            </a:extLst>
          </p:cNvPr>
          <p:cNvSpPr txBox="1"/>
          <p:nvPr/>
        </p:nvSpPr>
        <p:spPr>
          <a:xfrm rot="16200000">
            <a:off x="5037757" y="5188841"/>
            <a:ext cx="1796622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New AWS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Picture 23" descr="A picture containing different, table, many, small&#10;&#10;Description automatically generated">
            <a:extLst>
              <a:ext uri="{FF2B5EF4-FFF2-40B4-BE49-F238E27FC236}">
                <a16:creationId xmlns:a16="http://schemas.microsoft.com/office/drawing/2014/main" id="{630D89E7-9061-40D1-A923-A598F04BB7B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51117" r="32408"/>
          <a:stretch/>
        </p:blipFill>
        <p:spPr>
          <a:xfrm>
            <a:off x="9366489" y="0"/>
            <a:ext cx="2825511" cy="198548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B8565AA-91B9-461A-8DE6-F1093A249490}"/>
              </a:ext>
            </a:extLst>
          </p:cNvPr>
          <p:cNvSpPr txBox="1"/>
          <p:nvPr/>
        </p:nvSpPr>
        <p:spPr>
          <a:xfrm>
            <a:off x="343276" y="-74504"/>
            <a:ext cx="887730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spcBef>
                <a:spcPts val="0"/>
              </a:spcBef>
              <a:buNone/>
              <a:defRPr sz="3200"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7596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NEW: Area Wide Square (AWS) Optic</a:t>
            </a:r>
          </a:p>
        </p:txBody>
      </p:sp>
    </p:spTree>
    <p:extLst>
      <p:ext uri="{BB962C8B-B14F-4D97-AF65-F5344CB8AC3E}">
        <p14:creationId xmlns:p14="http://schemas.microsoft.com/office/powerpoint/2010/main" val="268453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036641AF-9066-4130-944B-1850B4E9602B}"/>
              </a:ext>
            </a:extLst>
          </p:cNvPr>
          <p:cNvSpPr/>
          <p:nvPr/>
        </p:nvSpPr>
        <p:spPr>
          <a:xfrm>
            <a:off x="69576" y="2460297"/>
            <a:ext cx="4046938" cy="423496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E09877-36E3-0341-8134-DA04660B9167}"/>
              </a:ext>
            </a:extLst>
          </p:cNvPr>
          <p:cNvSpPr txBox="1"/>
          <p:nvPr/>
        </p:nvSpPr>
        <p:spPr>
          <a:xfrm>
            <a:off x="465716" y="719190"/>
            <a:ext cx="10153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Provides the LED solution for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HMST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legacy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26CCE5-36B9-BE47-A3D6-4AE9A8832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8558" y="109938"/>
            <a:ext cx="400333" cy="40033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B2BAAEE-5ADB-4B0E-A1C1-63B7F81D9A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4006" y="1254428"/>
            <a:ext cx="971776" cy="1031886"/>
          </a:xfrm>
          <a:prstGeom prst="rect">
            <a:avLst/>
          </a:prstGeom>
        </p:spPr>
      </p:pic>
      <p:pic>
        <p:nvPicPr>
          <p:cNvPr id="27" name="Picture 26" descr="A picture containing cake, indoor, sitting, table&#10;&#10;Description automatically generated">
            <a:extLst>
              <a:ext uri="{FF2B5EF4-FFF2-40B4-BE49-F238E27FC236}">
                <a16:creationId xmlns:a16="http://schemas.microsoft.com/office/drawing/2014/main" id="{3DC7C3BD-A679-46D4-BF6A-68C25B77EBF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8541" y="1379396"/>
            <a:ext cx="1609426" cy="82080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BAE9657-3AA2-49EC-B9E7-6CA60763CB30}"/>
              </a:ext>
            </a:extLst>
          </p:cNvPr>
          <p:cNvSpPr txBox="1"/>
          <p:nvPr/>
        </p:nvSpPr>
        <p:spPr>
          <a:xfrm>
            <a:off x="640497" y="2326150"/>
            <a:ext cx="2872902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latin typeface="Century Gothic" panose="020B0502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Reference HMST 1000W HPS A1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BC7811-D7C4-4B35-87AA-00E392B2E7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509" y="2856616"/>
            <a:ext cx="3812618" cy="3838643"/>
          </a:xfrm>
          <a:prstGeom prst="rect">
            <a:avLst/>
          </a:prstGeom>
        </p:spPr>
      </p:pic>
      <p:pic>
        <p:nvPicPr>
          <p:cNvPr id="35" name="Picture 34" descr="A picture containing different, table, many, small&#10;&#10;Description automatically generated">
            <a:extLst>
              <a:ext uri="{FF2B5EF4-FFF2-40B4-BE49-F238E27FC236}">
                <a16:creationId xmlns:a16="http://schemas.microsoft.com/office/drawing/2014/main" id="{49DCAF60-6114-4871-900F-A1E64FEBE1F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51117" r="32408"/>
          <a:stretch/>
        </p:blipFill>
        <p:spPr>
          <a:xfrm>
            <a:off x="9366489" y="0"/>
            <a:ext cx="2825511" cy="1985483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CEF1B53E-6C2A-4B97-A581-117E23681BDE}"/>
              </a:ext>
            </a:extLst>
          </p:cNvPr>
          <p:cNvSpPr txBox="1"/>
          <p:nvPr/>
        </p:nvSpPr>
        <p:spPr>
          <a:xfrm>
            <a:off x="343276" y="-74504"/>
            <a:ext cx="887730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spcBef>
                <a:spcPts val="0"/>
              </a:spcBef>
              <a:buNone/>
              <a:defRPr sz="3200"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7596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NEW: Medium Asymmetric Wide (MAW) Optic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7EE0CDB-46A8-4609-9475-ADC8CD9E9051}"/>
              </a:ext>
            </a:extLst>
          </p:cNvPr>
          <p:cNvSpPr/>
          <p:nvPr/>
        </p:nvSpPr>
        <p:spPr>
          <a:xfrm>
            <a:off x="4249785" y="2460298"/>
            <a:ext cx="4046938" cy="423496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53561E0-7ECA-4A2F-AD82-84737B72AAB0}"/>
              </a:ext>
            </a:extLst>
          </p:cNvPr>
          <p:cNvSpPr txBox="1"/>
          <p:nvPr/>
        </p:nvSpPr>
        <p:spPr>
          <a:xfrm>
            <a:off x="5106054" y="2286668"/>
            <a:ext cx="2405147" cy="347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latin typeface="Century Gothic" panose="020B0502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HMLED4 MAW Optics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DD943D-7AF2-45EA-A6AC-901BDF399F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4172" y="2795293"/>
            <a:ext cx="3894586" cy="3774352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3D5DEA1-9CBF-4B59-9F2E-6A43BB762296}"/>
              </a:ext>
            </a:extLst>
          </p:cNvPr>
          <p:cNvSpPr txBox="1"/>
          <p:nvPr/>
        </p:nvSpPr>
        <p:spPr>
          <a:xfrm>
            <a:off x="8027483" y="2318634"/>
            <a:ext cx="4046938" cy="436016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srgbClr val="476279"/>
                </a:solidFill>
                <a:latin typeface="Century Gothic"/>
                <a:cs typeface="Century Gothic"/>
              </a:rPr>
              <a:t>Match high beam angle, which is characteristic of legacy HMST fixtures</a:t>
            </a:r>
          </a:p>
          <a:p>
            <a:pPr marL="800100" lvl="1" indent="-342900">
              <a:spcBef>
                <a:spcPts val="400"/>
              </a:spcBef>
              <a:spcAft>
                <a:spcPts val="400"/>
              </a:spcAft>
              <a:buSzPct val="115000"/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476279"/>
                </a:solidFill>
                <a:latin typeface="Century Gothic"/>
              </a:rPr>
              <a:t>Maintain zero </a:t>
            </a:r>
            <a:r>
              <a:rPr lang="en-US" sz="2000" dirty="0" err="1">
                <a:solidFill>
                  <a:srgbClr val="476279"/>
                </a:solidFill>
                <a:latin typeface="Century Gothic"/>
              </a:rPr>
              <a:t>uplight</a:t>
            </a:r>
            <a:r>
              <a:rPr lang="en-US" sz="2000" dirty="0">
                <a:solidFill>
                  <a:srgbClr val="476279"/>
                </a:solidFill>
                <a:latin typeface="Century Gothic"/>
              </a:rPr>
              <a:t> rating</a:t>
            </a:r>
          </a:p>
          <a:p>
            <a:pPr marL="800100" lvl="1" indent="-342900">
              <a:spcBef>
                <a:spcPts val="400"/>
              </a:spcBef>
              <a:spcAft>
                <a:spcPts val="400"/>
              </a:spcAft>
              <a:buSzPct val="115000"/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476279"/>
                </a:solidFill>
                <a:latin typeface="Century Gothic"/>
              </a:rPr>
              <a:t>Achieve wide pole spacing</a:t>
            </a:r>
          </a:p>
          <a:p>
            <a:pPr marL="800100" lvl="1" indent="-342900">
              <a:spcBef>
                <a:spcPts val="400"/>
              </a:spcBef>
              <a:spcAft>
                <a:spcPts val="400"/>
              </a:spcAft>
              <a:buSzPct val="115000"/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476279"/>
                </a:solidFill>
                <a:latin typeface="Century Gothic"/>
              </a:rPr>
              <a:t>Meet veiling luminance requirements</a:t>
            </a:r>
          </a:p>
          <a:p>
            <a:pPr marL="800100" lvl="1" indent="-342900">
              <a:spcBef>
                <a:spcPts val="400"/>
              </a:spcBef>
              <a:spcAft>
                <a:spcPts val="400"/>
              </a:spcAft>
              <a:buSzPct val="115000"/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rgbClr val="476279"/>
              </a:solidFill>
              <a:latin typeface="Century Gothic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76279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847063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F9EB2D24-75DD-4E57-834D-0FE27AC654A0" descr="6B69DA7A-E785-4123-A0E9-CBAC46242DC3">
            <a:extLst>
              <a:ext uri="{FF2B5EF4-FFF2-40B4-BE49-F238E27FC236}">
                <a16:creationId xmlns:a16="http://schemas.microsoft.com/office/drawing/2014/main" id="{71D16C77-6F87-42AC-9601-121EBA02D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98" y="4675340"/>
            <a:ext cx="3258442" cy="2142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A58C31-90A2-47A6-8168-D0C9CA390CB2}"/>
              </a:ext>
            </a:extLst>
          </p:cNvPr>
          <p:cNvSpPr txBox="1"/>
          <p:nvPr/>
        </p:nvSpPr>
        <p:spPr>
          <a:xfrm>
            <a:off x="918734" y="618086"/>
            <a:ext cx="6039893" cy="54373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PR7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NEMA 7 Pin Photocontrol Receptacle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Integrates any twist-lock control device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76279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AO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 Adjustable Output option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Simple manual adjustment of light output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DALI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drivers available for MVOLT (via RFD)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ICMNYX  </a:t>
            </a:r>
            <a:r>
              <a:rPr lang="en-US" sz="2000" dirty="0">
                <a:solidFill>
                  <a:srgbClr val="476279"/>
                </a:solidFill>
                <a:latin typeface="Century Gothic"/>
              </a:rPr>
              <a:t>Nyx Hemera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LPC480 controller: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Ideal for ports, prisons, and other facilities where robust communication is valued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Secure, robust powerline communication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Sophisticated control capabilities and condition monitoring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476279"/>
                </a:solidFill>
                <a:latin typeface="Century Gothic"/>
              </a:rPr>
              <a:t>Available up to P4 lumen package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7627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76279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76279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76279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179D23-7539-1E4F-92FF-0D33D732F6AF}"/>
              </a:ext>
            </a:extLst>
          </p:cNvPr>
          <p:cNvSpPr txBox="1"/>
          <p:nvPr/>
        </p:nvSpPr>
        <p:spPr>
          <a:xfrm>
            <a:off x="343276" y="-74504"/>
            <a:ext cx="887730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spcBef>
                <a:spcPts val="0"/>
              </a:spcBef>
              <a:buNone/>
              <a:defRPr sz="3200"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7596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NEW: Added Controls Options</a:t>
            </a:r>
          </a:p>
        </p:txBody>
      </p:sp>
      <p:pic>
        <p:nvPicPr>
          <p:cNvPr id="10" name="Picture 9" descr="A picture containing table, sitting, cake, clock&#10;&#10;Description automatically generated">
            <a:extLst>
              <a:ext uri="{FF2B5EF4-FFF2-40B4-BE49-F238E27FC236}">
                <a16:creationId xmlns:a16="http://schemas.microsoft.com/office/drawing/2014/main" id="{5675EB4C-1D92-46A9-BAA0-03430A0857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0355" y="356767"/>
            <a:ext cx="5378369" cy="63912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338C95-56A1-4622-BE8F-A26D9EF31CF7}"/>
              </a:ext>
            </a:extLst>
          </p:cNvPr>
          <p:cNvSpPr txBox="1"/>
          <p:nvPr/>
        </p:nvSpPr>
        <p:spPr>
          <a:xfrm>
            <a:off x="141554" y="2133469"/>
            <a:ext cx="777180" cy="369332"/>
          </a:xfrm>
          <a:prstGeom prst="rect">
            <a:avLst/>
          </a:prstGeom>
          <a:noFill/>
          <a:ln w="57150">
            <a:solidFill>
              <a:srgbClr val="0066A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6A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NEW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A202B7-B4F4-48C2-AE68-F3436B93A844}"/>
              </a:ext>
            </a:extLst>
          </p:cNvPr>
          <p:cNvSpPr txBox="1"/>
          <p:nvPr/>
        </p:nvSpPr>
        <p:spPr>
          <a:xfrm>
            <a:off x="141554" y="2610616"/>
            <a:ext cx="777180" cy="369332"/>
          </a:xfrm>
          <a:prstGeom prst="rect">
            <a:avLst/>
          </a:prstGeom>
          <a:noFill/>
          <a:ln w="57150">
            <a:solidFill>
              <a:srgbClr val="0066A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6A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1934220540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F558127-1A34-4439-AA29-8168BC6F0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189" y="3923431"/>
            <a:ext cx="4986173" cy="30825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179D23-7539-1E4F-92FF-0D33D732F6AF}"/>
              </a:ext>
            </a:extLst>
          </p:cNvPr>
          <p:cNvSpPr txBox="1"/>
          <p:nvPr/>
        </p:nvSpPr>
        <p:spPr>
          <a:xfrm>
            <a:off x="285135" y="-29517"/>
            <a:ext cx="1117422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475965"/>
                </a:solidFill>
                <a:effectLst/>
                <a:uLnTx/>
                <a:uFillTx/>
                <a:latin typeface="Arial" panose="020B0604020202020204"/>
              </a:defRPr>
            </a:lvl1pPr>
          </a:lstStyle>
          <a:p>
            <a:r>
              <a:rPr lang="en-US" dirty="0"/>
              <a:t>NEW: Available with XVOLT “TANK” Driver Option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E09877-36E3-0341-8134-DA04660B9167}"/>
              </a:ext>
            </a:extLst>
          </p:cNvPr>
          <p:cNvSpPr txBox="1"/>
          <p:nvPr/>
        </p:nvSpPr>
        <p:spPr>
          <a:xfrm>
            <a:off x="990806" y="632495"/>
            <a:ext cx="976288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XVOLT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driver option designed for 277-480V input voltage range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76279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Ideal for 277V circuits derived from 480V-Wye transmission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Ideal for aging infrastructure with power quality problems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Protection against dropped neutral, which results in 480V on circuit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Note: dropped neutrals must be repaired by an electrician and could result in erratic behavior of the luminaire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Greater immunity to 6 types of common power quality issues: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Voltage Notching, Swells, and Temporary Over-Voltages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Capacitor Switching V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oltage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Transients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Impulsive Transient Voltages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Peace of mind—greatest possible protection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SPD cannot protect against dirty power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15000"/>
              <a:buFontTx/>
              <a:buBlip>
                <a:blip r:embed="rId3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7627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Premium cost for premium drivers</a:t>
            </a:r>
          </a:p>
        </p:txBody>
      </p:sp>
      <p:pic>
        <p:nvPicPr>
          <p:cNvPr id="7" name="Picture 6" descr="A picture containing cake, indoor, table, decorated&#10;&#10;Description automatically generated">
            <a:extLst>
              <a:ext uri="{FF2B5EF4-FFF2-40B4-BE49-F238E27FC236}">
                <a16:creationId xmlns:a16="http://schemas.microsoft.com/office/drawing/2014/main" id="{B4787F42-1CA6-4C89-AC05-077BB72EC5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3506" y="632495"/>
            <a:ext cx="2213210" cy="11471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4065E0C-91CC-40DD-9B23-300568F6A599}"/>
              </a:ext>
            </a:extLst>
          </p:cNvPr>
          <p:cNvSpPr txBox="1"/>
          <p:nvPr/>
        </p:nvSpPr>
        <p:spPr>
          <a:xfrm>
            <a:off x="123133" y="632495"/>
            <a:ext cx="777180" cy="369332"/>
          </a:xfrm>
          <a:prstGeom prst="rect">
            <a:avLst/>
          </a:prstGeom>
          <a:noFill/>
          <a:ln w="57150">
            <a:solidFill>
              <a:srgbClr val="0066A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6A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1490507287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FFC28F-16EB-478D-AFEE-051ECB250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122" y="3429000"/>
            <a:ext cx="5991596" cy="31228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179D23-7539-1E4F-92FF-0D33D732F6AF}"/>
              </a:ext>
            </a:extLst>
          </p:cNvPr>
          <p:cNvSpPr txBox="1"/>
          <p:nvPr/>
        </p:nvSpPr>
        <p:spPr>
          <a:xfrm>
            <a:off x="310301" y="-42418"/>
            <a:ext cx="887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spcBef>
                <a:spcPts val="0"/>
              </a:spcBef>
              <a:buNone/>
              <a:defRPr sz="3200"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7596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HMLED4 Nomenclature</a:t>
            </a:r>
          </a:p>
        </p:txBody>
      </p:sp>
      <p:pic>
        <p:nvPicPr>
          <p:cNvPr id="21" name="Picture 20" descr="A picture containing cake, indoor, table, sitting&#10;&#10;Description automatically generated">
            <a:extLst>
              <a:ext uri="{FF2B5EF4-FFF2-40B4-BE49-F238E27FC236}">
                <a16:creationId xmlns:a16="http://schemas.microsoft.com/office/drawing/2014/main" id="{6148A072-E256-469F-A527-29B78E08CF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5800"/>
          <a:stretch/>
        </p:blipFill>
        <p:spPr>
          <a:xfrm>
            <a:off x="9009328" y="1601173"/>
            <a:ext cx="3182672" cy="2665489"/>
          </a:xfrm>
          <a:prstGeom prst="rect">
            <a:avLst/>
          </a:prstGeom>
        </p:spPr>
      </p:pic>
      <p:pic>
        <p:nvPicPr>
          <p:cNvPr id="2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E49B476-6697-4BBC-B875-15038B5E8E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52" t="9410" r="316" b="29492"/>
          <a:stretch/>
        </p:blipFill>
        <p:spPr>
          <a:xfrm>
            <a:off x="1342122" y="816746"/>
            <a:ext cx="6074562" cy="2226380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2AE233E-9368-49AB-813F-1587C9ECA9D0}"/>
              </a:ext>
            </a:extLst>
          </p:cNvPr>
          <p:cNvSpPr/>
          <p:nvPr/>
        </p:nvSpPr>
        <p:spPr>
          <a:xfrm>
            <a:off x="5406850" y="2052951"/>
            <a:ext cx="1973383" cy="654538"/>
          </a:xfrm>
          <a:prstGeom prst="rect">
            <a:avLst/>
          </a:prstGeom>
          <a:solidFill>
            <a:srgbClr val="FFFF99">
              <a:alpha val="3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0F8E3EC-2608-4E33-A017-607BDADCC505}"/>
              </a:ext>
            </a:extLst>
          </p:cNvPr>
          <p:cNvSpPr/>
          <p:nvPr/>
        </p:nvSpPr>
        <p:spPr>
          <a:xfrm>
            <a:off x="2290789" y="2199396"/>
            <a:ext cx="1633142" cy="843729"/>
          </a:xfrm>
          <a:prstGeom prst="rect">
            <a:avLst/>
          </a:prstGeom>
          <a:solidFill>
            <a:srgbClr val="FFFF99">
              <a:alpha val="3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3007A6C-E234-483C-A714-19EBB23796A2}"/>
              </a:ext>
            </a:extLst>
          </p:cNvPr>
          <p:cNvSpPr/>
          <p:nvPr/>
        </p:nvSpPr>
        <p:spPr>
          <a:xfrm>
            <a:off x="4637673" y="5994041"/>
            <a:ext cx="2678628" cy="511053"/>
          </a:xfrm>
          <a:prstGeom prst="rect">
            <a:avLst/>
          </a:prstGeom>
          <a:solidFill>
            <a:srgbClr val="FFFF99">
              <a:alpha val="3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0CDC7B-B6C2-4764-8F43-4A3A78B76629}"/>
              </a:ext>
            </a:extLst>
          </p:cNvPr>
          <p:cNvSpPr/>
          <p:nvPr/>
        </p:nvSpPr>
        <p:spPr>
          <a:xfrm>
            <a:off x="2875999" y="4462490"/>
            <a:ext cx="1655485" cy="414310"/>
          </a:xfrm>
          <a:prstGeom prst="rect">
            <a:avLst/>
          </a:prstGeom>
          <a:solidFill>
            <a:srgbClr val="FFFF99">
              <a:alpha val="3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67945E-521C-4F77-9674-9402918BE90E}"/>
              </a:ext>
            </a:extLst>
          </p:cNvPr>
          <p:cNvSpPr/>
          <p:nvPr/>
        </p:nvSpPr>
        <p:spPr>
          <a:xfrm>
            <a:off x="2855874" y="6200501"/>
            <a:ext cx="1655485" cy="292703"/>
          </a:xfrm>
          <a:prstGeom prst="rect">
            <a:avLst/>
          </a:prstGeom>
          <a:solidFill>
            <a:srgbClr val="FFFF99">
              <a:alpha val="3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A6947C-04F0-4506-B8BE-BED05AF0E37B}"/>
              </a:ext>
            </a:extLst>
          </p:cNvPr>
          <p:cNvSpPr/>
          <p:nvPr/>
        </p:nvSpPr>
        <p:spPr>
          <a:xfrm>
            <a:off x="8173352" y="4669645"/>
            <a:ext cx="3513549" cy="523220"/>
          </a:xfrm>
          <a:prstGeom prst="rect">
            <a:avLst/>
          </a:prstGeom>
          <a:solidFill>
            <a:srgbClr val="FFFF99">
              <a:alpha val="3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New options added to HMLED4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B1A21F-BDB3-406C-9A4E-C08CDD4E05E0}"/>
              </a:ext>
            </a:extLst>
          </p:cNvPr>
          <p:cNvSpPr txBox="1"/>
          <p:nvPr/>
        </p:nvSpPr>
        <p:spPr>
          <a:xfrm>
            <a:off x="8373644" y="5334238"/>
            <a:ext cx="3234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Note that some nomenclature has changed from HMLED3 to HMLED4</a:t>
            </a:r>
          </a:p>
        </p:txBody>
      </p:sp>
    </p:spTree>
    <p:extLst>
      <p:ext uri="{BB962C8B-B14F-4D97-AF65-F5344CB8AC3E}">
        <p14:creationId xmlns:p14="http://schemas.microsoft.com/office/powerpoint/2010/main" val="2142321924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cake, indoor, sitting, table&#10;&#10;Description automatically generated">
            <a:extLst>
              <a:ext uri="{FF2B5EF4-FFF2-40B4-BE49-F238E27FC236}">
                <a16:creationId xmlns:a16="http://schemas.microsoft.com/office/drawing/2014/main" id="{85DF7081-78E9-4DAB-9C7C-B1A2A5688A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4634" y="36982"/>
            <a:ext cx="2546708" cy="129882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F243E43-771E-493C-B392-3A07F271CB9D}"/>
              </a:ext>
            </a:extLst>
          </p:cNvPr>
          <p:cNvSpPr/>
          <p:nvPr/>
        </p:nvSpPr>
        <p:spPr>
          <a:xfrm>
            <a:off x="959525" y="5949883"/>
            <a:ext cx="4362283" cy="5393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HMLED4 P1-P4 are similar (but better!) to HMLED3 PK1-PK4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4B99639-87AB-4663-B0DD-48CBFAD39F8E}"/>
              </a:ext>
            </a:extLst>
          </p:cNvPr>
          <p:cNvSpPr/>
          <p:nvPr/>
        </p:nvSpPr>
        <p:spPr>
          <a:xfrm>
            <a:off x="6485471" y="5580749"/>
            <a:ext cx="5229842" cy="6388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P5-P7 expand the lumen options beyond </a:t>
            </a:r>
          </a:p>
          <a:p>
            <a:pPr algn="ctr"/>
            <a:r>
              <a:rPr lang="en-US" dirty="0"/>
              <a:t>anything that HMLED3 offered!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5DB8C0-83BB-4ED1-A431-F77C6C41D4F3}"/>
              </a:ext>
            </a:extLst>
          </p:cNvPr>
          <p:cNvSpPr txBox="1"/>
          <p:nvPr/>
        </p:nvSpPr>
        <p:spPr>
          <a:xfrm>
            <a:off x="310301" y="-42418"/>
            <a:ext cx="887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spcBef>
                <a:spcPts val="0"/>
              </a:spcBef>
              <a:buNone/>
              <a:defRPr sz="3200"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7596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HMLED4 Performance Packages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8F1596-4236-4886-A6B1-DBCC6A93B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98" y="731520"/>
            <a:ext cx="5950040" cy="50292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2F2E261-7F04-43BF-89C0-C56E82B29898}"/>
              </a:ext>
            </a:extLst>
          </p:cNvPr>
          <p:cNvGrpSpPr>
            <a:grpSpLocks noChangeAspect="1"/>
          </p:cNvGrpSpPr>
          <p:nvPr/>
        </p:nvGrpSpPr>
        <p:grpSpPr>
          <a:xfrm>
            <a:off x="6142264" y="1415203"/>
            <a:ext cx="5969349" cy="3876294"/>
            <a:chOff x="1285875" y="25146"/>
            <a:chExt cx="9620250" cy="624706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67B3A63-72E2-4E58-BC79-2DB3E0A55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85875" y="585787"/>
              <a:ext cx="9620250" cy="5686425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67DB7F6-9736-486B-888C-B2C2D3509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09306" y="25146"/>
              <a:ext cx="9591675" cy="571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14958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070719-8236-4514-9144-D5BE2B92F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918" y="787522"/>
            <a:ext cx="5938881" cy="5074920"/>
          </a:xfrm>
        </p:spPr>
        <p:txBody>
          <a:bodyPr/>
          <a:lstStyle/>
          <a:p>
            <a:r>
              <a:rPr lang="en-US" dirty="0">
                <a:solidFill>
                  <a:srgbClr val="476279"/>
                </a:solidFill>
                <a:latin typeface="Century Gothic"/>
              </a:rPr>
              <a:t>MARKETING LAUNCH:</a:t>
            </a:r>
          </a:p>
          <a:p>
            <a:pPr lvl="1"/>
            <a:r>
              <a:rPr lang="en-US" dirty="0">
                <a:solidFill>
                  <a:srgbClr val="476279"/>
                </a:solidFill>
                <a:latin typeface="Century Gothic"/>
              </a:rPr>
              <a:t>New Brochure</a:t>
            </a:r>
          </a:p>
          <a:p>
            <a:pPr lvl="1"/>
            <a:r>
              <a:rPr lang="en-US" dirty="0">
                <a:solidFill>
                  <a:srgbClr val="476279"/>
                </a:solidFill>
                <a:latin typeface="Century Gothic"/>
              </a:rPr>
              <a:t>New PPT Presentation</a:t>
            </a:r>
          </a:p>
          <a:p>
            <a:pPr lvl="1"/>
            <a:r>
              <a:rPr lang="en-US" dirty="0">
                <a:solidFill>
                  <a:srgbClr val="476279"/>
                </a:solidFill>
                <a:latin typeface="Century Gothic"/>
              </a:rPr>
              <a:t>Updated web page</a:t>
            </a:r>
          </a:p>
          <a:p>
            <a:pPr lvl="1"/>
            <a:r>
              <a:rPr lang="en-US" dirty="0">
                <a:solidFill>
                  <a:srgbClr val="476279"/>
                </a:solidFill>
                <a:latin typeface="Century Gothic"/>
              </a:rPr>
              <a:t>New Spec Sheets</a:t>
            </a:r>
          </a:p>
          <a:p>
            <a:pPr lvl="1"/>
            <a:r>
              <a:rPr lang="en-US" dirty="0">
                <a:solidFill>
                  <a:srgbClr val="476279"/>
                </a:solidFill>
                <a:latin typeface="Century Gothic"/>
              </a:rPr>
              <a:t>New Photometry</a:t>
            </a:r>
          </a:p>
          <a:p>
            <a:pPr lvl="1"/>
            <a:r>
              <a:rPr lang="en-US" dirty="0">
                <a:solidFill>
                  <a:srgbClr val="476279"/>
                </a:solidFill>
                <a:latin typeface="Century Gothic"/>
              </a:rPr>
              <a:t>Envision Updated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b="1" dirty="0"/>
          </a:p>
          <a:p>
            <a:r>
              <a:rPr lang="en-US" dirty="0">
                <a:solidFill>
                  <a:srgbClr val="476279"/>
                </a:solidFill>
                <a:latin typeface="Century Gothic"/>
              </a:rPr>
              <a:t>HMLED3 phase out plan: </a:t>
            </a:r>
          </a:p>
          <a:p>
            <a:pPr lvl="1"/>
            <a:r>
              <a:rPr lang="en-US" dirty="0">
                <a:solidFill>
                  <a:srgbClr val="476279"/>
                </a:solidFill>
                <a:latin typeface="Century Gothic"/>
              </a:rPr>
              <a:t>Available 3-6 months after launch, until remaining inventory is consumed</a:t>
            </a:r>
          </a:p>
          <a:p>
            <a:pPr lvl="1"/>
            <a:r>
              <a:rPr lang="en-US" dirty="0">
                <a:solidFill>
                  <a:srgbClr val="476279"/>
                </a:solidFill>
                <a:latin typeface="Century Gothic"/>
              </a:rPr>
              <a:t>Start migrating your customers and specifications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DBEB34-63D1-4AC9-A94A-1CC00897F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084" y="-69142"/>
            <a:ext cx="11391608" cy="584775"/>
          </a:xfr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b="0" dirty="0">
                <a:solidFill>
                  <a:srgbClr val="475965"/>
                </a:solidFill>
                <a:latin typeface="Arial" panose="020B0604020202020204"/>
                <a:ea typeface="+mn-ea"/>
                <a:cs typeface="+mn-cs"/>
              </a:rPr>
              <a:t>Launch Schedule – start building your project pipeline!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05D941E-395A-423A-936D-B8EF743B967D}"/>
              </a:ext>
            </a:extLst>
          </p:cNvPr>
          <p:cNvGrpSpPr/>
          <p:nvPr/>
        </p:nvGrpSpPr>
        <p:grpSpPr>
          <a:xfrm>
            <a:off x="5314393" y="995558"/>
            <a:ext cx="6036426" cy="5498470"/>
            <a:chOff x="5314393" y="995558"/>
            <a:chExt cx="6036426" cy="549847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1EADBF0-AED1-4C49-A58E-70CB86429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14393" y="2454614"/>
              <a:ext cx="2860560" cy="1607662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CC80D5D-D54D-493D-9729-F0C3D44EF9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94446">
              <a:off x="7429156" y="4111113"/>
              <a:ext cx="1794882" cy="2382915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9766FB4-A707-43A4-9AEA-605BF32A1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559746">
              <a:off x="9531421" y="3642383"/>
              <a:ext cx="1819398" cy="2360446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24CBD01-80D1-45DB-AD9E-B14606611F91}"/>
                </a:ext>
              </a:extLst>
            </p:cNvPr>
            <p:cNvGrpSpPr/>
            <p:nvPr/>
          </p:nvGrpSpPr>
          <p:grpSpPr>
            <a:xfrm>
              <a:off x="9500345" y="1143862"/>
              <a:ext cx="1823744" cy="2480293"/>
              <a:chOff x="8476112" y="229649"/>
              <a:chExt cx="2332762" cy="3172557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E1BF763-2DC4-4DC7-9D63-AAC75F71B0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476112" y="229649"/>
                <a:ext cx="2332762" cy="3172557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EF99683-4BB7-42EB-A273-3AD8D667DBAB}"/>
                  </a:ext>
                </a:extLst>
              </p:cNvPr>
              <p:cNvSpPr txBox="1"/>
              <p:nvPr/>
            </p:nvSpPr>
            <p:spPr>
              <a:xfrm>
                <a:off x="9641836" y="492271"/>
                <a:ext cx="532390" cy="9233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6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HMLED4</a:t>
                </a:r>
              </a:p>
            </p:txBody>
          </p: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C8C2D98-C2EC-4280-B482-B401FF283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893321">
              <a:off x="7608260" y="995558"/>
              <a:ext cx="1738697" cy="2248315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0EDD82D9-747E-486A-A43A-EBE81DFFD7AC}"/>
              </a:ext>
            </a:extLst>
          </p:cNvPr>
          <p:cNvSpPr/>
          <p:nvPr/>
        </p:nvSpPr>
        <p:spPr>
          <a:xfrm>
            <a:off x="450621" y="3324982"/>
            <a:ext cx="4570844" cy="13025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Due to impact of COVID-19 epidemic, we will start with extended manufacturing lead times (40 days+), but reduce those to a normative 15 day lead time ASAP</a:t>
            </a:r>
          </a:p>
        </p:txBody>
      </p:sp>
    </p:spTree>
    <p:extLst>
      <p:ext uri="{BB962C8B-B14F-4D97-AF65-F5344CB8AC3E}">
        <p14:creationId xmlns:p14="http://schemas.microsoft.com/office/powerpoint/2010/main" val="11161004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FY2018 ALSG">
  <a:themeElements>
    <a:clrScheme name="FY2018">
      <a:dk1>
        <a:srgbClr val="000000"/>
      </a:dk1>
      <a:lt1>
        <a:sysClr val="window" lastClr="FFFFFF"/>
      </a:lt1>
      <a:dk2>
        <a:srgbClr val="000000"/>
      </a:dk2>
      <a:lt2>
        <a:srgbClr val="F2F2F2"/>
      </a:lt2>
      <a:accent1>
        <a:srgbClr val="DA291C"/>
      </a:accent1>
      <a:accent2>
        <a:srgbClr val="0A90D5"/>
      </a:accent2>
      <a:accent3>
        <a:srgbClr val="92D4E0"/>
      </a:accent3>
      <a:accent4>
        <a:srgbClr val="7EC617"/>
      </a:accent4>
      <a:accent5>
        <a:srgbClr val="F7BC00"/>
      </a:accent5>
      <a:accent6>
        <a:srgbClr val="5B6770"/>
      </a:accent6>
      <a:hlink>
        <a:srgbClr val="0563C1"/>
      </a:hlink>
      <a:folHlink>
        <a:srgbClr val="0563C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Y2018 ALSG" id="{ECFBBDE4-AD11-41A0-8A94-08998C147735}" vid="{A3CDDA01-B61A-4885-A1A3-38F7C57102B1}"/>
    </a:ext>
  </a:extLst>
</a:theme>
</file>

<file path=ppt/theme/theme2.xml><?xml version="1.0" encoding="utf-8"?>
<a:theme xmlns:a="http://schemas.openxmlformats.org/drawingml/2006/main" name="6_Content Slides">
  <a:themeElements>
    <a:clrScheme name="Acuity 1">
      <a:dk1>
        <a:srgbClr val="475965"/>
      </a:dk1>
      <a:lt1>
        <a:srgbClr val="FFFFFF"/>
      </a:lt1>
      <a:dk2>
        <a:srgbClr val="000000"/>
      </a:dk2>
      <a:lt2>
        <a:srgbClr val="FFFFFF"/>
      </a:lt2>
      <a:accent1>
        <a:srgbClr val="0873A8"/>
      </a:accent1>
      <a:accent2>
        <a:srgbClr val="0885C5"/>
      </a:accent2>
      <a:accent3>
        <a:srgbClr val="0A90D5"/>
      </a:accent3>
      <a:accent4>
        <a:srgbClr val="32B5F6"/>
      </a:accent4>
      <a:accent5>
        <a:srgbClr val="64C7F8"/>
      </a:accent5>
      <a:accent6>
        <a:srgbClr val="ABE0FB"/>
      </a:accent6>
      <a:hlink>
        <a:srgbClr val="E70023"/>
      </a:hlink>
      <a:folHlink>
        <a:srgbClr val="E7002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7_Content Slides">
  <a:themeElements>
    <a:clrScheme name="Acuity 1">
      <a:dk1>
        <a:srgbClr val="475965"/>
      </a:dk1>
      <a:lt1>
        <a:srgbClr val="FFFFFF"/>
      </a:lt1>
      <a:dk2>
        <a:srgbClr val="000000"/>
      </a:dk2>
      <a:lt2>
        <a:srgbClr val="FFFFFF"/>
      </a:lt2>
      <a:accent1>
        <a:srgbClr val="0873A8"/>
      </a:accent1>
      <a:accent2>
        <a:srgbClr val="0885C5"/>
      </a:accent2>
      <a:accent3>
        <a:srgbClr val="0A90D5"/>
      </a:accent3>
      <a:accent4>
        <a:srgbClr val="32B5F6"/>
      </a:accent4>
      <a:accent5>
        <a:srgbClr val="64C7F8"/>
      </a:accent5>
      <a:accent6>
        <a:srgbClr val="ABE0FB"/>
      </a:accent6>
      <a:hlink>
        <a:srgbClr val="E70023"/>
      </a:hlink>
      <a:folHlink>
        <a:srgbClr val="E7002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cuity 1">
    <a:dk1>
      <a:srgbClr val="475965"/>
    </a:dk1>
    <a:lt1>
      <a:srgbClr val="FFFFFF"/>
    </a:lt1>
    <a:dk2>
      <a:srgbClr val="000000"/>
    </a:dk2>
    <a:lt2>
      <a:srgbClr val="FFFFFF"/>
    </a:lt2>
    <a:accent1>
      <a:srgbClr val="0873A8"/>
    </a:accent1>
    <a:accent2>
      <a:srgbClr val="0885C5"/>
    </a:accent2>
    <a:accent3>
      <a:srgbClr val="0A90D5"/>
    </a:accent3>
    <a:accent4>
      <a:srgbClr val="32B5F6"/>
    </a:accent4>
    <a:accent5>
      <a:srgbClr val="64C7F8"/>
    </a:accent5>
    <a:accent6>
      <a:srgbClr val="ABE0FB"/>
    </a:accent6>
    <a:hlink>
      <a:srgbClr val="E70023"/>
    </a:hlink>
    <a:folHlink>
      <a:srgbClr val="E70023"/>
    </a:folHlink>
  </a:clrScheme>
</a:themeOverride>
</file>

<file path=ppt/theme/themeOverride2.xml><?xml version="1.0" encoding="utf-8"?>
<a:themeOverride xmlns:a="http://schemas.openxmlformats.org/drawingml/2006/main">
  <a:clrScheme name="Acuity 1">
    <a:dk1>
      <a:srgbClr val="475965"/>
    </a:dk1>
    <a:lt1>
      <a:srgbClr val="FFFFFF"/>
    </a:lt1>
    <a:dk2>
      <a:srgbClr val="000000"/>
    </a:dk2>
    <a:lt2>
      <a:srgbClr val="FFFFFF"/>
    </a:lt2>
    <a:accent1>
      <a:srgbClr val="0873A8"/>
    </a:accent1>
    <a:accent2>
      <a:srgbClr val="0885C5"/>
    </a:accent2>
    <a:accent3>
      <a:srgbClr val="0A90D5"/>
    </a:accent3>
    <a:accent4>
      <a:srgbClr val="32B5F6"/>
    </a:accent4>
    <a:accent5>
      <a:srgbClr val="64C7F8"/>
    </a:accent5>
    <a:accent6>
      <a:srgbClr val="ABE0FB"/>
    </a:accent6>
    <a:hlink>
      <a:srgbClr val="E70023"/>
    </a:hlink>
    <a:folHlink>
      <a:srgbClr val="E70023"/>
    </a:folHlink>
  </a:clrScheme>
</a:themeOverride>
</file>

<file path=ppt/theme/themeOverride3.xml><?xml version="1.0" encoding="utf-8"?>
<a:themeOverride xmlns:a="http://schemas.openxmlformats.org/drawingml/2006/main">
  <a:clrScheme name="Acuity 1">
    <a:dk1>
      <a:srgbClr val="475965"/>
    </a:dk1>
    <a:lt1>
      <a:srgbClr val="FFFFFF"/>
    </a:lt1>
    <a:dk2>
      <a:srgbClr val="000000"/>
    </a:dk2>
    <a:lt2>
      <a:srgbClr val="FFFFFF"/>
    </a:lt2>
    <a:accent1>
      <a:srgbClr val="0873A8"/>
    </a:accent1>
    <a:accent2>
      <a:srgbClr val="0885C5"/>
    </a:accent2>
    <a:accent3>
      <a:srgbClr val="0A90D5"/>
    </a:accent3>
    <a:accent4>
      <a:srgbClr val="32B5F6"/>
    </a:accent4>
    <a:accent5>
      <a:srgbClr val="64C7F8"/>
    </a:accent5>
    <a:accent6>
      <a:srgbClr val="ABE0FB"/>
    </a:accent6>
    <a:hlink>
      <a:srgbClr val="E70023"/>
    </a:hlink>
    <a:folHlink>
      <a:srgbClr val="E70023"/>
    </a:folHlink>
  </a:clrScheme>
</a:themeOverride>
</file>

<file path=ppt/theme/themeOverride4.xml><?xml version="1.0" encoding="utf-8"?>
<a:themeOverride xmlns:a="http://schemas.openxmlformats.org/drawingml/2006/main">
  <a:clrScheme name="Acuity 1">
    <a:dk1>
      <a:srgbClr val="475965"/>
    </a:dk1>
    <a:lt1>
      <a:srgbClr val="FFFFFF"/>
    </a:lt1>
    <a:dk2>
      <a:srgbClr val="000000"/>
    </a:dk2>
    <a:lt2>
      <a:srgbClr val="FFFFFF"/>
    </a:lt2>
    <a:accent1>
      <a:srgbClr val="0873A8"/>
    </a:accent1>
    <a:accent2>
      <a:srgbClr val="0885C5"/>
    </a:accent2>
    <a:accent3>
      <a:srgbClr val="0A90D5"/>
    </a:accent3>
    <a:accent4>
      <a:srgbClr val="32B5F6"/>
    </a:accent4>
    <a:accent5>
      <a:srgbClr val="64C7F8"/>
    </a:accent5>
    <a:accent6>
      <a:srgbClr val="ABE0FB"/>
    </a:accent6>
    <a:hlink>
      <a:srgbClr val="E70023"/>
    </a:hlink>
    <a:folHlink>
      <a:srgbClr val="E70023"/>
    </a:folHlink>
  </a:clrScheme>
</a:themeOverride>
</file>

<file path=ppt/theme/themeOverride5.xml><?xml version="1.0" encoding="utf-8"?>
<a:themeOverride xmlns:a="http://schemas.openxmlformats.org/drawingml/2006/main">
  <a:clrScheme name="Acuity 1">
    <a:dk1>
      <a:srgbClr val="475965"/>
    </a:dk1>
    <a:lt1>
      <a:srgbClr val="FFFFFF"/>
    </a:lt1>
    <a:dk2>
      <a:srgbClr val="000000"/>
    </a:dk2>
    <a:lt2>
      <a:srgbClr val="FFFFFF"/>
    </a:lt2>
    <a:accent1>
      <a:srgbClr val="0873A8"/>
    </a:accent1>
    <a:accent2>
      <a:srgbClr val="0885C5"/>
    </a:accent2>
    <a:accent3>
      <a:srgbClr val="0A90D5"/>
    </a:accent3>
    <a:accent4>
      <a:srgbClr val="32B5F6"/>
    </a:accent4>
    <a:accent5>
      <a:srgbClr val="64C7F8"/>
    </a:accent5>
    <a:accent6>
      <a:srgbClr val="ABE0FB"/>
    </a:accent6>
    <a:hlink>
      <a:srgbClr val="E70023"/>
    </a:hlink>
    <a:folHlink>
      <a:srgbClr val="E7002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CA6398E9A2814C96828E67853ED382" ma:contentTypeVersion="6" ma:contentTypeDescription="Create a new document." ma:contentTypeScope="" ma:versionID="c8ec6b63345959a3cd4cebff5d5c57e6">
  <xsd:schema xmlns:xsd="http://www.w3.org/2001/XMLSchema" xmlns:xs="http://www.w3.org/2001/XMLSchema" xmlns:p="http://schemas.microsoft.com/office/2006/metadata/properties" xmlns:ns3="5a6b081e-aa6c-44c1-8a99-094effa873fc" targetNamespace="http://schemas.microsoft.com/office/2006/metadata/properties" ma:root="true" ma:fieldsID="a07d588242920a7952b454d4fafbfb03" ns3:_="">
    <xsd:import namespace="5a6b081e-aa6c-44c1-8a99-094effa873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6b081e-aa6c-44c1-8a99-094effa87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884089-9921-4F86-9C7C-53EF558BB7F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378C01A-0673-4267-BBE2-0CFB166911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a6b081e-aa6c-44c1-8a99-094effa873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D9B04DC-142D-4FE7-94FE-3709917717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FY2018 ALSG</Template>
  <TotalTime>10586</TotalTime>
  <Words>767</Words>
  <Application>Microsoft Office PowerPoint</Application>
  <PresentationFormat>Widescreen</PresentationFormat>
  <Paragraphs>200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Arial Black</vt:lpstr>
      <vt:lpstr>Arial Narrow</vt:lpstr>
      <vt:lpstr>Calibri</vt:lpstr>
      <vt:lpstr>Century Gothic</vt:lpstr>
      <vt:lpstr>Wingdings</vt:lpstr>
      <vt:lpstr>FY2018 ALSG</vt:lpstr>
      <vt:lpstr>6_Content Slides</vt:lpstr>
      <vt:lpstr>7_Content Slides</vt:lpstr>
      <vt:lpstr>HMAO™ LED IV</vt:lpstr>
      <vt:lpstr>HMLED4: Applications</vt:lpstr>
      <vt:lpstr>HMLED4: Core Benefits</vt:lpstr>
      <vt:lpstr>HMLED4: Best-In-Class Construction</vt:lpstr>
      <vt:lpstr>HMLED4: Optical Excellence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Launch Schedule – start building your project pipeline!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ALSG PowerPoint Template</dc:title>
  <dc:creator>Greer, Katherine W</dc:creator>
  <cp:lastModifiedBy>Pierce, Tom</cp:lastModifiedBy>
  <cp:revision>686</cp:revision>
  <cp:lastPrinted>2018-09-13T15:02:52Z</cp:lastPrinted>
  <dcterms:created xsi:type="dcterms:W3CDTF">2018-03-27T14:16:07Z</dcterms:created>
  <dcterms:modified xsi:type="dcterms:W3CDTF">2020-06-09T12:19:45Z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0x01010026CA6398E9A2814C96828E67853ED382</vt:lpwstr>
  </property>
</Properties>
</file>